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3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4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5.xml" ContentType="application/vnd.openxmlformats-officedocument.them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18" r:id="rId2"/>
    <p:sldMasterId id="2147483747" r:id="rId3"/>
    <p:sldMasterId id="2147483776" r:id="rId4"/>
    <p:sldMasterId id="2147483863" r:id="rId5"/>
    <p:sldMasterId id="2147483892" r:id="rId6"/>
  </p:sldMasterIdLst>
  <p:notesMasterIdLst>
    <p:notesMasterId r:id="rId24"/>
  </p:notesMasterIdLst>
  <p:sldIdLst>
    <p:sldId id="275" r:id="rId7"/>
    <p:sldId id="277" r:id="rId8"/>
    <p:sldId id="278" r:id="rId9"/>
    <p:sldId id="279" r:id="rId10"/>
    <p:sldId id="295" r:id="rId11"/>
    <p:sldId id="296" r:id="rId12"/>
    <p:sldId id="297" r:id="rId13"/>
    <p:sldId id="299" r:id="rId14"/>
    <p:sldId id="283" r:id="rId15"/>
    <p:sldId id="284" r:id="rId16"/>
    <p:sldId id="300" r:id="rId17"/>
    <p:sldId id="287" r:id="rId18"/>
    <p:sldId id="289" r:id="rId19"/>
    <p:sldId id="301" r:id="rId20"/>
    <p:sldId id="292" r:id="rId21"/>
    <p:sldId id="293" r:id="rId22"/>
    <p:sldId id="294" r:id="rId2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mari" initials="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FCDD"/>
    <a:srgbClr val="0E2A47"/>
    <a:srgbClr val="D7F2F0"/>
    <a:srgbClr val="EAEFF7"/>
    <a:srgbClr val="CFD5EA"/>
    <a:srgbClr val="E9EBF5"/>
    <a:srgbClr val="EA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7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8DB9414-B62A-4471-8548-05D801CE7790}" type="datetimeFigureOut">
              <a:rPr lang="fa-IR" smtClean="0"/>
              <a:t>04/25/1443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880AB31-A529-4CEA-93C4-6D540CA501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354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8258e5c65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8258e5c65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9615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1409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1280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873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7389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g83155076b6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9" name="Google Shape;999;g83155076b6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5271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90273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8649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72e897635e_2_5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3" name="Google Shape;783;g72e897635e_2_5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63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2f1226f70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2f1226f70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8800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8739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4126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2005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4364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7700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g83155076b6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9" name="Google Shape;999;g83155076b6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7921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g8362fb322e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1" name="Google Shape;1101;g8362fb322e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852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4.xml"/><Relationship Id="rId4" Type="http://schemas.openxmlformats.org/officeDocument/2006/relationships/hyperlink" Target="http://bit.ly/2TtBDfr" TargetMode="Externa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://bit.ly/2TtBDfr" TargetMode="Externa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6.xml"/><Relationship Id="rId4" Type="http://schemas.openxmlformats.org/officeDocument/2006/relationships/hyperlink" Target="http://bit.ly/2TtBDfr" TargetMode="Externa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3.xml"/><Relationship Id="rId4" Type="http://schemas.openxmlformats.org/officeDocument/2006/relationships/hyperlink" Target="http://bit.ly/2TtBDfr" TargetMode="Externa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297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25162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496891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716728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385752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520717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452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579891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974453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63485862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529528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593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675396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05478773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199643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040057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291641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29861190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258986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217576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349120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946323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287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702617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107465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775196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001197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183325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981154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326597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454266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90287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125951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9057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527501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360641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320365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937656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08536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0937772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8817707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757147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094404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72957213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9870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392700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347785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587366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12488830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204634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1638747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8696954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251942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824793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86068250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962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375907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17668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546962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8158600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50820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707919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7951239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2320339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508015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282456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1759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7988529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1844098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02535679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996082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6912635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81422319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6665677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0431837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6242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2029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263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32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180340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241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8047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3733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245087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9558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22046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094789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34799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20226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245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17319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725763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63850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24549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676496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38063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66903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8323018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39331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19779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981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99697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42026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41239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2056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63135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79429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72096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22083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1589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2376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37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4070766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4389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910140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83157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2167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5506653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07515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10827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683884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3161722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892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21456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64447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369880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3054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75843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2449427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71676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68600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453947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610915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257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54441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90110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56046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83856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09363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115088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384508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7204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39321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01930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18723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00081457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359761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70343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73947421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508084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193476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910065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0912449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690848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092280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91021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74064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617216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046539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08954297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8449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629249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262932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105413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10013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865000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450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slideLayout" Target="../slideLayouts/slideLayout46.xml"/><Relationship Id="rId26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49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5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slideLayout" Target="../slideLayouts/slideLayout48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24" Type="http://schemas.openxmlformats.org/officeDocument/2006/relationships/slideLayout" Target="../slideLayouts/slideLayout52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23" Type="http://schemas.openxmlformats.org/officeDocument/2006/relationships/slideLayout" Target="../slideLayouts/slideLayout51.xml"/><Relationship Id="rId28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47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Relationship Id="rId22" Type="http://schemas.openxmlformats.org/officeDocument/2006/relationships/slideLayout" Target="../slideLayouts/slideLayout50.xml"/><Relationship Id="rId27" Type="http://schemas.openxmlformats.org/officeDocument/2006/relationships/slideLayout" Target="../slideLayouts/slideLayout5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slideLayout" Target="../slideLayouts/slideLayout74.xml"/><Relationship Id="rId26" Type="http://schemas.openxmlformats.org/officeDocument/2006/relationships/slideLayout" Target="../slideLayouts/slideLayout82.xml"/><Relationship Id="rId3" Type="http://schemas.openxmlformats.org/officeDocument/2006/relationships/slideLayout" Target="../slideLayouts/slideLayout59.xml"/><Relationship Id="rId21" Type="http://schemas.openxmlformats.org/officeDocument/2006/relationships/slideLayout" Target="../slideLayouts/slideLayout77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73.xml"/><Relationship Id="rId25" Type="http://schemas.openxmlformats.org/officeDocument/2006/relationships/slideLayout" Target="../slideLayouts/slideLayout81.xml"/><Relationship Id="rId2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72.xml"/><Relationship Id="rId20" Type="http://schemas.openxmlformats.org/officeDocument/2006/relationships/slideLayout" Target="../slideLayouts/slideLayout76.xml"/><Relationship Id="rId29" Type="http://schemas.openxmlformats.org/officeDocument/2006/relationships/theme" Target="../theme/theme3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24" Type="http://schemas.openxmlformats.org/officeDocument/2006/relationships/slideLayout" Target="../slideLayouts/slideLayout80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23" Type="http://schemas.openxmlformats.org/officeDocument/2006/relationships/slideLayout" Target="../slideLayouts/slideLayout79.xml"/><Relationship Id="rId28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66.xml"/><Relationship Id="rId19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Relationship Id="rId22" Type="http://schemas.openxmlformats.org/officeDocument/2006/relationships/slideLayout" Target="../slideLayouts/slideLayout78.xml"/><Relationship Id="rId27" Type="http://schemas.openxmlformats.org/officeDocument/2006/relationships/slideLayout" Target="../slideLayouts/slideLayout8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18" Type="http://schemas.openxmlformats.org/officeDocument/2006/relationships/slideLayout" Target="../slideLayouts/slideLayout102.xml"/><Relationship Id="rId26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87.xml"/><Relationship Id="rId21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17" Type="http://schemas.openxmlformats.org/officeDocument/2006/relationships/slideLayout" Target="../slideLayouts/slideLayout101.xml"/><Relationship Id="rId25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86.xml"/><Relationship Id="rId16" Type="http://schemas.openxmlformats.org/officeDocument/2006/relationships/slideLayout" Target="../slideLayouts/slideLayout100.xml"/><Relationship Id="rId20" Type="http://schemas.openxmlformats.org/officeDocument/2006/relationships/slideLayout" Target="../slideLayouts/slideLayout104.xml"/><Relationship Id="rId29" Type="http://schemas.openxmlformats.org/officeDocument/2006/relationships/theme" Target="../theme/theme4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24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89.xml"/><Relationship Id="rId15" Type="http://schemas.openxmlformats.org/officeDocument/2006/relationships/slideLayout" Target="../slideLayouts/slideLayout99.xml"/><Relationship Id="rId23" Type="http://schemas.openxmlformats.org/officeDocument/2006/relationships/slideLayout" Target="../slideLayouts/slideLayout107.xml"/><Relationship Id="rId28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94.xml"/><Relationship Id="rId19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Relationship Id="rId22" Type="http://schemas.openxmlformats.org/officeDocument/2006/relationships/slideLayout" Target="../slideLayouts/slideLayout106.xml"/><Relationship Id="rId27" Type="http://schemas.openxmlformats.org/officeDocument/2006/relationships/slideLayout" Target="../slideLayouts/slideLayout11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slideLayout" Target="../slideLayouts/slideLayout130.xml"/><Relationship Id="rId26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15.xml"/><Relationship Id="rId21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slideLayout" Target="../slideLayouts/slideLayout129.xml"/><Relationship Id="rId25" Type="http://schemas.openxmlformats.org/officeDocument/2006/relationships/slideLayout" Target="../slideLayouts/slideLayout137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20" Type="http://schemas.openxmlformats.org/officeDocument/2006/relationships/slideLayout" Target="../slideLayouts/slideLayout132.xml"/><Relationship Id="rId29" Type="http://schemas.openxmlformats.org/officeDocument/2006/relationships/theme" Target="../theme/theme5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24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23" Type="http://schemas.openxmlformats.org/officeDocument/2006/relationships/slideLayout" Target="../slideLayouts/slideLayout135.xml"/><Relationship Id="rId28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22.xml"/><Relationship Id="rId19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Relationship Id="rId22" Type="http://schemas.openxmlformats.org/officeDocument/2006/relationships/slideLayout" Target="../slideLayouts/slideLayout134.xml"/><Relationship Id="rId27" Type="http://schemas.openxmlformats.org/officeDocument/2006/relationships/slideLayout" Target="../slideLayouts/slideLayout1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slideLayout" Target="../slideLayouts/slideLayout153.xml"/><Relationship Id="rId18" Type="http://schemas.openxmlformats.org/officeDocument/2006/relationships/slideLayout" Target="../slideLayouts/slideLayout158.xml"/><Relationship Id="rId26" Type="http://schemas.openxmlformats.org/officeDocument/2006/relationships/slideLayout" Target="../slideLayouts/slideLayout166.xml"/><Relationship Id="rId3" Type="http://schemas.openxmlformats.org/officeDocument/2006/relationships/slideLayout" Target="../slideLayouts/slideLayout143.xml"/><Relationship Id="rId21" Type="http://schemas.openxmlformats.org/officeDocument/2006/relationships/slideLayout" Target="../slideLayouts/slideLayout161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17" Type="http://schemas.openxmlformats.org/officeDocument/2006/relationships/slideLayout" Target="../slideLayouts/slideLayout157.xml"/><Relationship Id="rId25" Type="http://schemas.openxmlformats.org/officeDocument/2006/relationships/slideLayout" Target="../slideLayouts/slideLayout165.xml"/><Relationship Id="rId2" Type="http://schemas.openxmlformats.org/officeDocument/2006/relationships/slideLayout" Target="../slideLayouts/slideLayout142.xml"/><Relationship Id="rId16" Type="http://schemas.openxmlformats.org/officeDocument/2006/relationships/slideLayout" Target="../slideLayouts/slideLayout156.xml"/><Relationship Id="rId20" Type="http://schemas.openxmlformats.org/officeDocument/2006/relationships/slideLayout" Target="../slideLayouts/slideLayout160.xml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24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45.xml"/><Relationship Id="rId15" Type="http://schemas.openxmlformats.org/officeDocument/2006/relationships/slideLayout" Target="../slideLayouts/slideLayout155.xml"/><Relationship Id="rId23" Type="http://schemas.openxmlformats.org/officeDocument/2006/relationships/slideLayout" Target="../slideLayouts/slideLayout163.xml"/><Relationship Id="rId28" Type="http://schemas.openxmlformats.org/officeDocument/2006/relationships/theme" Target="../theme/theme6.xml"/><Relationship Id="rId10" Type="http://schemas.openxmlformats.org/officeDocument/2006/relationships/slideLayout" Target="../slideLayouts/slideLayout150.xml"/><Relationship Id="rId19" Type="http://schemas.openxmlformats.org/officeDocument/2006/relationships/slideLayout" Target="../slideLayouts/slideLayout159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slideLayout" Target="../slideLayouts/slideLayout154.xml"/><Relationship Id="rId22" Type="http://schemas.openxmlformats.org/officeDocument/2006/relationships/slideLayout" Target="../slideLayouts/slideLayout162.xml"/><Relationship Id="rId27" Type="http://schemas.openxmlformats.org/officeDocument/2006/relationships/slideLayout" Target="../slideLayouts/slideLayout1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69707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848711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  <p:sldLayoutId id="2147483736" r:id="rId18"/>
    <p:sldLayoutId id="2147483737" r:id="rId19"/>
    <p:sldLayoutId id="2147483738" r:id="rId20"/>
    <p:sldLayoutId id="2147483739" r:id="rId21"/>
    <p:sldLayoutId id="2147483740" r:id="rId22"/>
    <p:sldLayoutId id="2147483741" r:id="rId23"/>
    <p:sldLayoutId id="2147483742" r:id="rId24"/>
    <p:sldLayoutId id="2147483743" r:id="rId25"/>
    <p:sldLayoutId id="2147483744" r:id="rId26"/>
    <p:sldLayoutId id="2147483745" r:id="rId27"/>
    <p:sldLayoutId id="2147483746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87770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68" r:id="rId21"/>
    <p:sldLayoutId id="2147483769" r:id="rId22"/>
    <p:sldLayoutId id="2147483770" r:id="rId23"/>
    <p:sldLayoutId id="2147483771" r:id="rId24"/>
    <p:sldLayoutId id="2147483772" r:id="rId25"/>
    <p:sldLayoutId id="2147483773" r:id="rId26"/>
    <p:sldLayoutId id="2147483774" r:id="rId27"/>
    <p:sldLayoutId id="2147483775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98852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  <p:sldLayoutId id="2147483794" r:id="rId18"/>
    <p:sldLayoutId id="2147483795" r:id="rId19"/>
    <p:sldLayoutId id="2147483796" r:id="rId20"/>
    <p:sldLayoutId id="2147483797" r:id="rId21"/>
    <p:sldLayoutId id="2147483798" r:id="rId22"/>
    <p:sldLayoutId id="2147483799" r:id="rId23"/>
    <p:sldLayoutId id="2147483800" r:id="rId24"/>
    <p:sldLayoutId id="2147483801" r:id="rId25"/>
    <p:sldLayoutId id="2147483802" r:id="rId26"/>
    <p:sldLayoutId id="2147483803" r:id="rId27"/>
    <p:sldLayoutId id="2147483804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75258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  <p:sldLayoutId id="2147483881" r:id="rId18"/>
    <p:sldLayoutId id="2147483882" r:id="rId19"/>
    <p:sldLayoutId id="2147483883" r:id="rId20"/>
    <p:sldLayoutId id="2147483884" r:id="rId21"/>
    <p:sldLayoutId id="2147483885" r:id="rId22"/>
    <p:sldLayoutId id="2147483886" r:id="rId23"/>
    <p:sldLayoutId id="2147483887" r:id="rId24"/>
    <p:sldLayoutId id="2147483888" r:id="rId25"/>
    <p:sldLayoutId id="2147483889" r:id="rId26"/>
    <p:sldLayoutId id="2147483890" r:id="rId27"/>
    <p:sldLayoutId id="2147483891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13181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2" r:id="rId9"/>
    <p:sldLayoutId id="2147483903" r:id="rId10"/>
    <p:sldLayoutId id="2147483904" r:id="rId11"/>
    <p:sldLayoutId id="2147483906" r:id="rId12"/>
    <p:sldLayoutId id="2147483907" r:id="rId13"/>
    <p:sldLayoutId id="2147483908" r:id="rId14"/>
    <p:sldLayoutId id="2147483909" r:id="rId15"/>
    <p:sldLayoutId id="2147483910" r:id="rId16"/>
    <p:sldLayoutId id="2147483911" r:id="rId17"/>
    <p:sldLayoutId id="2147483912" r:id="rId18"/>
    <p:sldLayoutId id="2147483913" r:id="rId19"/>
    <p:sldLayoutId id="2147483914" r:id="rId20"/>
    <p:sldLayoutId id="2147483915" r:id="rId21"/>
    <p:sldLayoutId id="2147483916" r:id="rId22"/>
    <p:sldLayoutId id="2147483917" r:id="rId23"/>
    <p:sldLayoutId id="2147483918" r:id="rId24"/>
    <p:sldLayoutId id="2147483919" r:id="rId25"/>
    <p:sldLayoutId id="2147483920" r:id="rId26"/>
    <p:sldLayoutId id="2147483921" r:id="rId2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3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نکات مهم در تکمیل فرم ارائه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70" name="Google Shape;270;p33"/>
          <p:cNvSpPr txBox="1"/>
          <p:nvPr/>
        </p:nvSpPr>
        <p:spPr>
          <a:xfrm>
            <a:off x="950800" y="1752874"/>
            <a:ext cx="10290400" cy="3232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endParaRPr lang="fa-IR" sz="2800" b="1" u="sng" dirty="0">
              <a:cs typeface="B Nazanin" panose="00000400000000000000" pitchFamily="2" charset="-78"/>
            </a:endParaRPr>
          </a:p>
          <a:p>
            <a:pPr algn="just"/>
            <a:r>
              <a:rPr lang="fa-IR" sz="2000" b="1" dirty="0">
                <a:cs typeface="B Nazanin" panose="00000400000000000000" pitchFamily="2" charset="-78"/>
              </a:rPr>
              <a:t>1- جهت معرفی </a:t>
            </a:r>
            <a:r>
              <a:rPr lang="fa-IR" sz="2000" b="1" dirty="0" smtClean="0">
                <a:cs typeface="B Nazanin" panose="00000400000000000000" pitchFamily="2" charset="-78"/>
              </a:rPr>
              <a:t>ایده محوری لازم </a:t>
            </a:r>
            <a:r>
              <a:rPr lang="fa-IR" sz="2000" b="1" dirty="0">
                <a:cs typeface="B Nazanin" panose="00000400000000000000" pitchFamily="2" charset="-78"/>
              </a:rPr>
              <a:t>است تمامی اطلاعات این فایل را ارائه دهید. چنانچه اطلاعات تکمیلی دیگری دارید </a:t>
            </a:r>
            <a:r>
              <a:rPr lang="fa-IR" sz="2000" b="1" dirty="0" smtClean="0">
                <a:cs typeface="B Nazanin" panose="00000400000000000000" pitchFamily="2" charset="-78"/>
              </a:rPr>
              <a:t>به پاورپوینت اضافه </a:t>
            </a:r>
            <a:r>
              <a:rPr lang="fa-IR" sz="2000" b="1" dirty="0">
                <a:cs typeface="B Nazanin" panose="00000400000000000000" pitchFamily="2" charset="-78"/>
              </a:rPr>
              <a:t>نمایید</a:t>
            </a:r>
            <a:r>
              <a:rPr lang="fa-IR" sz="2000" b="1" dirty="0" smtClean="0">
                <a:cs typeface="B Nazanin" panose="00000400000000000000" pitchFamily="2" charset="-78"/>
              </a:rPr>
              <a:t>. </a:t>
            </a:r>
            <a:endParaRPr lang="fa-IR" sz="2000" b="1" dirty="0">
              <a:cs typeface="B Nazanin" panose="00000400000000000000" pitchFamily="2" charset="-78"/>
            </a:endParaRPr>
          </a:p>
          <a:p>
            <a:pPr algn="just"/>
            <a:endParaRPr lang="fa-IR" sz="2000" b="1" dirty="0">
              <a:cs typeface="B Nazanin" panose="00000400000000000000" pitchFamily="2" charset="-78"/>
            </a:endParaRPr>
          </a:p>
          <a:p>
            <a:pPr algn="just"/>
            <a:endParaRPr lang="fa-IR" sz="2000" b="1" dirty="0">
              <a:cs typeface="B Nazanin" panose="00000400000000000000" pitchFamily="2" charset="-78"/>
            </a:endParaRPr>
          </a:p>
          <a:p>
            <a:pPr algn="just"/>
            <a:r>
              <a:rPr lang="fa-IR" sz="2000" b="1" dirty="0" smtClean="0">
                <a:cs typeface="B Nazanin" panose="00000400000000000000" pitchFamily="2" charset="-78"/>
              </a:rPr>
              <a:t>2- </a:t>
            </a:r>
            <a:r>
              <a:rPr lang="fa-IR" sz="2000" b="1" dirty="0">
                <a:cs typeface="B Nazanin" panose="00000400000000000000" pitchFamily="2" charset="-78"/>
              </a:rPr>
              <a:t>زمان ارائه </a:t>
            </a:r>
            <a:r>
              <a:rPr lang="fa-IR" sz="2000" b="1" dirty="0" smtClean="0">
                <a:cs typeface="B Nazanin" panose="00000400000000000000" pitchFamily="2" charset="-78"/>
              </a:rPr>
              <a:t>5 دقیقه </a:t>
            </a:r>
            <a:r>
              <a:rPr lang="fa-IR" sz="2000" b="1" dirty="0">
                <a:cs typeface="B Nazanin" panose="00000400000000000000" pitchFamily="2" charset="-78"/>
              </a:rPr>
              <a:t>می باشد.</a:t>
            </a:r>
          </a:p>
          <a:p>
            <a:pPr algn="just"/>
            <a:endParaRPr lang="fa-IR" sz="2000" b="1" dirty="0">
              <a:cs typeface="B Nazanin" panose="00000400000000000000" pitchFamily="2" charset="-78"/>
            </a:endParaRPr>
          </a:p>
          <a:p>
            <a:pPr algn="just"/>
            <a:r>
              <a:rPr lang="fa-IR" sz="2000" b="1" dirty="0" smtClean="0">
                <a:cs typeface="B Nazanin" panose="00000400000000000000" pitchFamily="2" charset="-78"/>
              </a:rPr>
              <a:t>3- </a:t>
            </a:r>
            <a:r>
              <a:rPr lang="fa-IR" sz="2000" b="1" dirty="0">
                <a:cs typeface="B Nazanin" panose="00000400000000000000" pitchFamily="2" charset="-78"/>
              </a:rPr>
              <a:t>فایل تهیه شده را قبل از برگزاری جلسه به </a:t>
            </a:r>
            <a:r>
              <a:rPr lang="fa-IR" sz="2000" b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امور مراکز رشد </a:t>
            </a:r>
            <a:r>
              <a:rPr lang="fa-IR" sz="2000" b="1" dirty="0" smtClean="0">
                <a:cs typeface="B Nazanin" panose="00000400000000000000" pitchFamily="2" charset="-78"/>
              </a:rPr>
              <a:t>پارک </a:t>
            </a:r>
            <a:r>
              <a:rPr lang="fa-IR" sz="2000" b="1" dirty="0">
                <a:cs typeface="B Nazanin" panose="00000400000000000000" pitchFamily="2" charset="-78"/>
              </a:rPr>
              <a:t>علم و فناوری خوزستان تحویل دهید.</a:t>
            </a:r>
          </a:p>
        </p:txBody>
      </p:sp>
    </p:spTree>
    <p:extLst>
      <p:ext uri="{BB962C8B-B14F-4D97-AF65-F5344CB8AC3E}">
        <p14:creationId xmlns:p14="http://schemas.microsoft.com/office/powerpoint/2010/main" val="40236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65" y="5159050"/>
            <a:ext cx="2236766" cy="15703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5463" y="404200"/>
            <a:ext cx="11661568" cy="440120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امکانات و محدودیت های تولید محصول یا ارائه خدمت: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دلایل انتخاب موضوع از نظر فنی و اقتصادی: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مهم‌ترین نتایج اجرای طرح: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30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32" y="5501149"/>
            <a:ext cx="1514168" cy="13568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0212" y="418951"/>
            <a:ext cx="10574602" cy="594008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سابقه موضوع اجرای طرح از جنبه‌های نظری و تجربی در ایران و سایر کشورها با ذکر منابع: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چگونگی در دسترس بودن مواد خام، انرژی و سایر ورودی‌ها: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وضعیت واردات و صادرات محصول و یا خدمت: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منابع تامین هزینه‌های طرح و درصد مشارکت هرکدام (بخش دولتی-بخش خصوصی):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 smtClean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93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21577"/>
            <a:ext cx="2413471" cy="24134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7446" y="192650"/>
            <a:ext cx="72141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000" b="1" dirty="0">
                <a:cs typeface="B Nazanin" panose="00000400000000000000" pitchFamily="2" charset="-78"/>
              </a:rPr>
              <a:t>هزینه­های خرید تجهیزات و مواد مورد نیاز براي ساخت نمونه اولیه محصول</a:t>
            </a:r>
          </a:p>
        </p:txBody>
      </p:sp>
      <p:grpSp>
        <p:nvGrpSpPr>
          <p:cNvPr id="10" name="Google Shape;5077;p62"/>
          <p:cNvGrpSpPr/>
          <p:nvPr/>
        </p:nvGrpSpPr>
        <p:grpSpPr>
          <a:xfrm>
            <a:off x="11744465" y="144874"/>
            <a:ext cx="360000" cy="360000"/>
            <a:chOff x="-62511900" y="4129100"/>
            <a:chExt cx="304050" cy="282000"/>
          </a:xfrm>
          <a:solidFill>
            <a:schemeClr val="bg1"/>
          </a:solidFill>
        </p:grpSpPr>
        <p:sp>
          <p:nvSpPr>
            <p:cNvPr id="11" name="Google Shape;5078;p62"/>
            <p:cNvSpPr/>
            <p:nvPr/>
          </p:nvSpPr>
          <p:spPr>
            <a:xfrm>
              <a:off x="-62414225" y="4203925"/>
              <a:ext cx="206375" cy="207175"/>
            </a:xfrm>
            <a:custGeom>
              <a:avLst/>
              <a:gdLst/>
              <a:ahLst/>
              <a:cxnLst/>
              <a:rect l="l" t="t" r="r" b="b"/>
              <a:pathLst>
                <a:path w="8255" h="8287" extrusionOk="0">
                  <a:moveTo>
                    <a:pt x="4128" y="1229"/>
                  </a:moveTo>
                  <a:cubicBezTo>
                    <a:pt x="4348" y="1229"/>
                    <a:pt x="4506" y="1418"/>
                    <a:pt x="4506" y="1670"/>
                  </a:cubicBezTo>
                  <a:lnTo>
                    <a:pt x="4506" y="1922"/>
                  </a:lnTo>
                  <a:cubicBezTo>
                    <a:pt x="4978" y="2080"/>
                    <a:pt x="5356" y="2552"/>
                    <a:pt x="5356" y="3119"/>
                  </a:cubicBezTo>
                  <a:cubicBezTo>
                    <a:pt x="5356" y="3340"/>
                    <a:pt x="5136" y="3498"/>
                    <a:pt x="4947" y="3498"/>
                  </a:cubicBezTo>
                  <a:cubicBezTo>
                    <a:pt x="4726" y="3498"/>
                    <a:pt x="4506" y="3308"/>
                    <a:pt x="4506" y="3119"/>
                  </a:cubicBezTo>
                  <a:cubicBezTo>
                    <a:pt x="4506" y="2867"/>
                    <a:pt x="4317" y="2710"/>
                    <a:pt x="4128" y="2710"/>
                  </a:cubicBezTo>
                  <a:cubicBezTo>
                    <a:pt x="3939" y="2710"/>
                    <a:pt x="3687" y="2930"/>
                    <a:pt x="3687" y="3119"/>
                  </a:cubicBezTo>
                  <a:cubicBezTo>
                    <a:pt x="3718" y="3340"/>
                    <a:pt x="4033" y="3592"/>
                    <a:pt x="4411" y="3813"/>
                  </a:cubicBezTo>
                  <a:cubicBezTo>
                    <a:pt x="4821" y="4128"/>
                    <a:pt x="5388" y="4537"/>
                    <a:pt x="5388" y="5199"/>
                  </a:cubicBezTo>
                  <a:cubicBezTo>
                    <a:pt x="5388" y="5766"/>
                    <a:pt x="5041" y="6175"/>
                    <a:pt x="4569" y="6396"/>
                  </a:cubicBezTo>
                  <a:lnTo>
                    <a:pt x="4569" y="6648"/>
                  </a:lnTo>
                  <a:cubicBezTo>
                    <a:pt x="4569" y="6900"/>
                    <a:pt x="4348" y="7089"/>
                    <a:pt x="4159" y="7089"/>
                  </a:cubicBezTo>
                  <a:cubicBezTo>
                    <a:pt x="3970" y="7089"/>
                    <a:pt x="3718" y="6900"/>
                    <a:pt x="3718" y="6648"/>
                  </a:cubicBezTo>
                  <a:lnTo>
                    <a:pt x="3718" y="6396"/>
                  </a:lnTo>
                  <a:cubicBezTo>
                    <a:pt x="3245" y="6238"/>
                    <a:pt x="2899" y="5766"/>
                    <a:pt x="2899" y="5199"/>
                  </a:cubicBezTo>
                  <a:cubicBezTo>
                    <a:pt x="2899" y="4978"/>
                    <a:pt x="3088" y="4821"/>
                    <a:pt x="3308" y="4821"/>
                  </a:cubicBezTo>
                  <a:cubicBezTo>
                    <a:pt x="3498" y="4821"/>
                    <a:pt x="3687" y="5010"/>
                    <a:pt x="3687" y="5199"/>
                  </a:cubicBezTo>
                  <a:cubicBezTo>
                    <a:pt x="3687" y="5451"/>
                    <a:pt x="3876" y="5608"/>
                    <a:pt x="4128" y="5608"/>
                  </a:cubicBezTo>
                  <a:cubicBezTo>
                    <a:pt x="4348" y="5608"/>
                    <a:pt x="4506" y="5388"/>
                    <a:pt x="4506" y="5199"/>
                  </a:cubicBezTo>
                  <a:cubicBezTo>
                    <a:pt x="4506" y="4978"/>
                    <a:pt x="4191" y="4726"/>
                    <a:pt x="3844" y="4506"/>
                  </a:cubicBezTo>
                  <a:cubicBezTo>
                    <a:pt x="3403" y="4191"/>
                    <a:pt x="2867" y="3781"/>
                    <a:pt x="2867" y="3119"/>
                  </a:cubicBezTo>
                  <a:cubicBezTo>
                    <a:pt x="2867" y="2552"/>
                    <a:pt x="3214" y="2143"/>
                    <a:pt x="3687" y="1922"/>
                  </a:cubicBezTo>
                  <a:lnTo>
                    <a:pt x="3687" y="1670"/>
                  </a:lnTo>
                  <a:cubicBezTo>
                    <a:pt x="3687" y="1418"/>
                    <a:pt x="3876" y="1229"/>
                    <a:pt x="4128" y="1229"/>
                  </a:cubicBezTo>
                  <a:close/>
                  <a:moveTo>
                    <a:pt x="4128" y="0"/>
                  </a:moveTo>
                  <a:cubicBezTo>
                    <a:pt x="1828" y="0"/>
                    <a:pt x="0" y="1859"/>
                    <a:pt x="0" y="4128"/>
                  </a:cubicBezTo>
                  <a:cubicBezTo>
                    <a:pt x="0" y="6427"/>
                    <a:pt x="1828" y="8286"/>
                    <a:pt x="4128" y="8286"/>
                  </a:cubicBezTo>
                  <a:cubicBezTo>
                    <a:pt x="6396" y="8286"/>
                    <a:pt x="8255" y="6427"/>
                    <a:pt x="8255" y="4128"/>
                  </a:cubicBezTo>
                  <a:cubicBezTo>
                    <a:pt x="8255" y="1859"/>
                    <a:pt x="6396" y="0"/>
                    <a:pt x="41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079;p62"/>
            <p:cNvSpPr/>
            <p:nvPr/>
          </p:nvSpPr>
          <p:spPr>
            <a:xfrm>
              <a:off x="-62511100" y="4129100"/>
              <a:ext cx="159900" cy="74850"/>
            </a:xfrm>
            <a:custGeom>
              <a:avLst/>
              <a:gdLst/>
              <a:ahLst/>
              <a:cxnLst/>
              <a:rect l="l" t="t" r="r" b="b"/>
              <a:pathLst>
                <a:path w="6396" h="2994" extrusionOk="0">
                  <a:moveTo>
                    <a:pt x="3214" y="1"/>
                  </a:moveTo>
                  <a:cubicBezTo>
                    <a:pt x="1450" y="1"/>
                    <a:pt x="0" y="662"/>
                    <a:pt x="0" y="1513"/>
                  </a:cubicBezTo>
                  <a:cubicBezTo>
                    <a:pt x="0" y="2332"/>
                    <a:pt x="1450" y="2993"/>
                    <a:pt x="3214" y="2993"/>
                  </a:cubicBezTo>
                  <a:cubicBezTo>
                    <a:pt x="4947" y="2993"/>
                    <a:pt x="6396" y="2332"/>
                    <a:pt x="6396" y="1513"/>
                  </a:cubicBezTo>
                  <a:cubicBezTo>
                    <a:pt x="6396" y="662"/>
                    <a:pt x="4947" y="1"/>
                    <a:pt x="32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080;p62"/>
            <p:cNvSpPr/>
            <p:nvPr/>
          </p:nvSpPr>
          <p:spPr>
            <a:xfrm>
              <a:off x="-62511100" y="4207075"/>
              <a:ext cx="110275" cy="59875"/>
            </a:xfrm>
            <a:custGeom>
              <a:avLst/>
              <a:gdLst/>
              <a:ahLst/>
              <a:cxnLst/>
              <a:rect l="l" t="t" r="r" b="b"/>
              <a:pathLst>
                <a:path w="4411" h="2395" extrusionOk="0">
                  <a:moveTo>
                    <a:pt x="0" y="0"/>
                  </a:moveTo>
                  <a:lnTo>
                    <a:pt x="0" y="1135"/>
                  </a:lnTo>
                  <a:cubicBezTo>
                    <a:pt x="0" y="1450"/>
                    <a:pt x="347" y="1765"/>
                    <a:pt x="882" y="2017"/>
                  </a:cubicBezTo>
                  <a:cubicBezTo>
                    <a:pt x="1355" y="2237"/>
                    <a:pt x="2332" y="2395"/>
                    <a:pt x="3151" y="2395"/>
                  </a:cubicBezTo>
                  <a:lnTo>
                    <a:pt x="3308" y="2395"/>
                  </a:lnTo>
                  <a:cubicBezTo>
                    <a:pt x="3560" y="1733"/>
                    <a:pt x="3907" y="1135"/>
                    <a:pt x="4411" y="631"/>
                  </a:cubicBezTo>
                  <a:lnTo>
                    <a:pt x="4411" y="631"/>
                  </a:lnTo>
                  <a:cubicBezTo>
                    <a:pt x="4033" y="694"/>
                    <a:pt x="3623" y="757"/>
                    <a:pt x="3182" y="757"/>
                  </a:cubicBezTo>
                  <a:cubicBezTo>
                    <a:pt x="2363" y="757"/>
                    <a:pt x="1261" y="599"/>
                    <a:pt x="567" y="316"/>
                  </a:cubicBezTo>
                  <a:cubicBezTo>
                    <a:pt x="347" y="221"/>
                    <a:pt x="158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081;p62"/>
            <p:cNvSpPr/>
            <p:nvPr/>
          </p:nvSpPr>
          <p:spPr>
            <a:xfrm>
              <a:off x="-62511100" y="4329950"/>
              <a:ext cx="106350" cy="59875"/>
            </a:xfrm>
            <a:custGeom>
              <a:avLst/>
              <a:gdLst/>
              <a:ahLst/>
              <a:cxnLst/>
              <a:rect l="l" t="t" r="r" b="b"/>
              <a:pathLst>
                <a:path w="4254" h="2395" extrusionOk="0">
                  <a:moveTo>
                    <a:pt x="0" y="0"/>
                  </a:moveTo>
                  <a:lnTo>
                    <a:pt x="0" y="1197"/>
                  </a:lnTo>
                  <a:cubicBezTo>
                    <a:pt x="0" y="1701"/>
                    <a:pt x="1355" y="2395"/>
                    <a:pt x="3182" y="2395"/>
                  </a:cubicBezTo>
                  <a:cubicBezTo>
                    <a:pt x="3560" y="2395"/>
                    <a:pt x="3907" y="2363"/>
                    <a:pt x="4254" y="2332"/>
                  </a:cubicBezTo>
                  <a:cubicBezTo>
                    <a:pt x="3875" y="1859"/>
                    <a:pt x="3560" y="1355"/>
                    <a:pt x="3340" y="756"/>
                  </a:cubicBezTo>
                  <a:lnTo>
                    <a:pt x="3182" y="756"/>
                  </a:lnTo>
                  <a:cubicBezTo>
                    <a:pt x="2363" y="756"/>
                    <a:pt x="1261" y="599"/>
                    <a:pt x="567" y="315"/>
                  </a:cubicBezTo>
                  <a:cubicBezTo>
                    <a:pt x="347" y="252"/>
                    <a:pt x="158" y="12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082;p62"/>
            <p:cNvSpPr/>
            <p:nvPr/>
          </p:nvSpPr>
          <p:spPr>
            <a:xfrm>
              <a:off x="-62511900" y="4268500"/>
              <a:ext cx="78000" cy="60675"/>
            </a:xfrm>
            <a:custGeom>
              <a:avLst/>
              <a:gdLst/>
              <a:ahLst/>
              <a:cxnLst/>
              <a:rect l="l" t="t" r="r" b="b"/>
              <a:pathLst>
                <a:path w="3120" h="2427" extrusionOk="0">
                  <a:moveTo>
                    <a:pt x="1" y="1"/>
                  </a:moveTo>
                  <a:lnTo>
                    <a:pt x="1" y="1167"/>
                  </a:lnTo>
                  <a:lnTo>
                    <a:pt x="32" y="1167"/>
                  </a:lnTo>
                  <a:cubicBezTo>
                    <a:pt x="32" y="1482"/>
                    <a:pt x="379" y="1797"/>
                    <a:pt x="914" y="2017"/>
                  </a:cubicBezTo>
                  <a:cubicBezTo>
                    <a:pt x="1387" y="2238"/>
                    <a:pt x="2332" y="2395"/>
                    <a:pt x="3120" y="2427"/>
                  </a:cubicBezTo>
                  <a:cubicBezTo>
                    <a:pt x="3057" y="2143"/>
                    <a:pt x="3025" y="1860"/>
                    <a:pt x="3025" y="1608"/>
                  </a:cubicBezTo>
                  <a:cubicBezTo>
                    <a:pt x="3025" y="1324"/>
                    <a:pt x="3088" y="1041"/>
                    <a:pt x="3120" y="757"/>
                  </a:cubicBezTo>
                  <a:cubicBezTo>
                    <a:pt x="2332" y="757"/>
                    <a:pt x="1230" y="599"/>
                    <a:pt x="536" y="316"/>
                  </a:cubicBezTo>
                  <a:cubicBezTo>
                    <a:pt x="347" y="253"/>
                    <a:pt x="158" y="127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967102"/>
              </p:ext>
            </p:extLst>
          </p:nvPr>
        </p:nvGraphicFramePr>
        <p:xfrm>
          <a:off x="855407" y="785985"/>
          <a:ext cx="10483659" cy="4228469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{21E4AEA4-8DFA-4A89-87EB-49C32662AFE0}</a:tableStyleId>
              </a:tblPr>
              <a:tblGrid>
                <a:gridCol w="43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7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1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6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715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6156">
                <a:tc>
                  <a:txBody>
                    <a:bodyPr/>
                    <a:lstStyle/>
                    <a:p>
                      <a:pPr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نام تجهیزات یا مواد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مصرفی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غیر مصرفی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تعداد/مقدار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قیمت واحد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قیمت کل (ریال)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290">
                <a:tc>
                  <a:txBody>
                    <a:bodyPr/>
                    <a:lstStyle/>
                    <a:p>
                      <a:pPr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007">
                <a:tc>
                  <a:txBody>
                    <a:bodyPr/>
                    <a:lstStyle/>
                    <a:p>
                      <a:pPr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290">
                <a:tc>
                  <a:txBody>
                    <a:bodyPr/>
                    <a:lstStyle/>
                    <a:p>
                      <a:pPr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290">
                <a:tc>
                  <a:txBody>
                    <a:bodyPr/>
                    <a:lstStyle/>
                    <a:p>
                      <a:pPr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290">
                <a:tc>
                  <a:txBody>
                    <a:bodyPr/>
                    <a:lstStyle/>
                    <a:p>
                      <a:pPr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573">
                <a:tc>
                  <a:txBody>
                    <a:bodyPr/>
                    <a:lstStyle/>
                    <a:p>
                      <a:pPr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573">
                <a:tc gridSpan="6"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جمع کل هزینه­ها (ریال)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59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5652" y="109249"/>
            <a:ext cx="6091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>
                <a:cs typeface="B Nazanin" panose="00000400000000000000" pitchFamily="2" charset="-78"/>
              </a:rPr>
              <a:t>میزان هزینه­های لازم برای تجاری سازی طرح</a:t>
            </a:r>
            <a:endParaRPr lang="fa-IR" sz="2400" b="1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4" y="5157147"/>
            <a:ext cx="1812779" cy="1812779"/>
          </a:xfrm>
          <a:prstGeom prst="rect">
            <a:avLst/>
          </a:prstGeom>
        </p:spPr>
      </p:pic>
      <p:grpSp>
        <p:nvGrpSpPr>
          <p:cNvPr id="10" name="Google Shape;5077;p62"/>
          <p:cNvGrpSpPr/>
          <p:nvPr/>
        </p:nvGrpSpPr>
        <p:grpSpPr>
          <a:xfrm>
            <a:off x="11744465" y="109249"/>
            <a:ext cx="360000" cy="360000"/>
            <a:chOff x="-62511900" y="4129100"/>
            <a:chExt cx="304050" cy="282000"/>
          </a:xfrm>
          <a:solidFill>
            <a:schemeClr val="bg1"/>
          </a:solidFill>
        </p:grpSpPr>
        <p:sp>
          <p:nvSpPr>
            <p:cNvPr id="11" name="Google Shape;5078;p62"/>
            <p:cNvSpPr/>
            <p:nvPr/>
          </p:nvSpPr>
          <p:spPr>
            <a:xfrm>
              <a:off x="-62414225" y="4203925"/>
              <a:ext cx="206375" cy="207175"/>
            </a:xfrm>
            <a:custGeom>
              <a:avLst/>
              <a:gdLst/>
              <a:ahLst/>
              <a:cxnLst/>
              <a:rect l="l" t="t" r="r" b="b"/>
              <a:pathLst>
                <a:path w="8255" h="8287" extrusionOk="0">
                  <a:moveTo>
                    <a:pt x="4128" y="1229"/>
                  </a:moveTo>
                  <a:cubicBezTo>
                    <a:pt x="4348" y="1229"/>
                    <a:pt x="4506" y="1418"/>
                    <a:pt x="4506" y="1670"/>
                  </a:cubicBezTo>
                  <a:lnTo>
                    <a:pt x="4506" y="1922"/>
                  </a:lnTo>
                  <a:cubicBezTo>
                    <a:pt x="4978" y="2080"/>
                    <a:pt x="5356" y="2552"/>
                    <a:pt x="5356" y="3119"/>
                  </a:cubicBezTo>
                  <a:cubicBezTo>
                    <a:pt x="5356" y="3340"/>
                    <a:pt x="5136" y="3498"/>
                    <a:pt x="4947" y="3498"/>
                  </a:cubicBezTo>
                  <a:cubicBezTo>
                    <a:pt x="4726" y="3498"/>
                    <a:pt x="4506" y="3308"/>
                    <a:pt x="4506" y="3119"/>
                  </a:cubicBezTo>
                  <a:cubicBezTo>
                    <a:pt x="4506" y="2867"/>
                    <a:pt x="4317" y="2710"/>
                    <a:pt x="4128" y="2710"/>
                  </a:cubicBezTo>
                  <a:cubicBezTo>
                    <a:pt x="3939" y="2710"/>
                    <a:pt x="3687" y="2930"/>
                    <a:pt x="3687" y="3119"/>
                  </a:cubicBezTo>
                  <a:cubicBezTo>
                    <a:pt x="3718" y="3340"/>
                    <a:pt x="4033" y="3592"/>
                    <a:pt x="4411" y="3813"/>
                  </a:cubicBezTo>
                  <a:cubicBezTo>
                    <a:pt x="4821" y="4128"/>
                    <a:pt x="5388" y="4537"/>
                    <a:pt x="5388" y="5199"/>
                  </a:cubicBezTo>
                  <a:cubicBezTo>
                    <a:pt x="5388" y="5766"/>
                    <a:pt x="5041" y="6175"/>
                    <a:pt x="4569" y="6396"/>
                  </a:cubicBezTo>
                  <a:lnTo>
                    <a:pt x="4569" y="6648"/>
                  </a:lnTo>
                  <a:cubicBezTo>
                    <a:pt x="4569" y="6900"/>
                    <a:pt x="4348" y="7089"/>
                    <a:pt x="4159" y="7089"/>
                  </a:cubicBezTo>
                  <a:cubicBezTo>
                    <a:pt x="3970" y="7089"/>
                    <a:pt x="3718" y="6900"/>
                    <a:pt x="3718" y="6648"/>
                  </a:cubicBezTo>
                  <a:lnTo>
                    <a:pt x="3718" y="6396"/>
                  </a:lnTo>
                  <a:cubicBezTo>
                    <a:pt x="3245" y="6238"/>
                    <a:pt x="2899" y="5766"/>
                    <a:pt x="2899" y="5199"/>
                  </a:cubicBezTo>
                  <a:cubicBezTo>
                    <a:pt x="2899" y="4978"/>
                    <a:pt x="3088" y="4821"/>
                    <a:pt x="3308" y="4821"/>
                  </a:cubicBezTo>
                  <a:cubicBezTo>
                    <a:pt x="3498" y="4821"/>
                    <a:pt x="3687" y="5010"/>
                    <a:pt x="3687" y="5199"/>
                  </a:cubicBezTo>
                  <a:cubicBezTo>
                    <a:pt x="3687" y="5451"/>
                    <a:pt x="3876" y="5608"/>
                    <a:pt x="4128" y="5608"/>
                  </a:cubicBezTo>
                  <a:cubicBezTo>
                    <a:pt x="4348" y="5608"/>
                    <a:pt x="4506" y="5388"/>
                    <a:pt x="4506" y="5199"/>
                  </a:cubicBezTo>
                  <a:cubicBezTo>
                    <a:pt x="4506" y="4978"/>
                    <a:pt x="4191" y="4726"/>
                    <a:pt x="3844" y="4506"/>
                  </a:cubicBezTo>
                  <a:cubicBezTo>
                    <a:pt x="3403" y="4191"/>
                    <a:pt x="2867" y="3781"/>
                    <a:pt x="2867" y="3119"/>
                  </a:cubicBezTo>
                  <a:cubicBezTo>
                    <a:pt x="2867" y="2552"/>
                    <a:pt x="3214" y="2143"/>
                    <a:pt x="3687" y="1922"/>
                  </a:cubicBezTo>
                  <a:lnTo>
                    <a:pt x="3687" y="1670"/>
                  </a:lnTo>
                  <a:cubicBezTo>
                    <a:pt x="3687" y="1418"/>
                    <a:pt x="3876" y="1229"/>
                    <a:pt x="4128" y="1229"/>
                  </a:cubicBezTo>
                  <a:close/>
                  <a:moveTo>
                    <a:pt x="4128" y="0"/>
                  </a:moveTo>
                  <a:cubicBezTo>
                    <a:pt x="1828" y="0"/>
                    <a:pt x="0" y="1859"/>
                    <a:pt x="0" y="4128"/>
                  </a:cubicBezTo>
                  <a:cubicBezTo>
                    <a:pt x="0" y="6427"/>
                    <a:pt x="1828" y="8286"/>
                    <a:pt x="4128" y="8286"/>
                  </a:cubicBezTo>
                  <a:cubicBezTo>
                    <a:pt x="6396" y="8286"/>
                    <a:pt x="8255" y="6427"/>
                    <a:pt x="8255" y="4128"/>
                  </a:cubicBezTo>
                  <a:cubicBezTo>
                    <a:pt x="8255" y="1859"/>
                    <a:pt x="6396" y="0"/>
                    <a:pt x="41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2" name="Google Shape;5079;p62"/>
            <p:cNvSpPr/>
            <p:nvPr/>
          </p:nvSpPr>
          <p:spPr>
            <a:xfrm>
              <a:off x="-62511100" y="4129100"/>
              <a:ext cx="159900" cy="74850"/>
            </a:xfrm>
            <a:custGeom>
              <a:avLst/>
              <a:gdLst/>
              <a:ahLst/>
              <a:cxnLst/>
              <a:rect l="l" t="t" r="r" b="b"/>
              <a:pathLst>
                <a:path w="6396" h="2994" extrusionOk="0">
                  <a:moveTo>
                    <a:pt x="3214" y="1"/>
                  </a:moveTo>
                  <a:cubicBezTo>
                    <a:pt x="1450" y="1"/>
                    <a:pt x="0" y="662"/>
                    <a:pt x="0" y="1513"/>
                  </a:cubicBezTo>
                  <a:cubicBezTo>
                    <a:pt x="0" y="2332"/>
                    <a:pt x="1450" y="2993"/>
                    <a:pt x="3214" y="2993"/>
                  </a:cubicBezTo>
                  <a:cubicBezTo>
                    <a:pt x="4947" y="2993"/>
                    <a:pt x="6396" y="2332"/>
                    <a:pt x="6396" y="1513"/>
                  </a:cubicBezTo>
                  <a:cubicBezTo>
                    <a:pt x="6396" y="662"/>
                    <a:pt x="4947" y="1"/>
                    <a:pt x="32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" name="Google Shape;5080;p62"/>
            <p:cNvSpPr/>
            <p:nvPr/>
          </p:nvSpPr>
          <p:spPr>
            <a:xfrm>
              <a:off x="-62511100" y="4207075"/>
              <a:ext cx="110275" cy="59875"/>
            </a:xfrm>
            <a:custGeom>
              <a:avLst/>
              <a:gdLst/>
              <a:ahLst/>
              <a:cxnLst/>
              <a:rect l="l" t="t" r="r" b="b"/>
              <a:pathLst>
                <a:path w="4411" h="2395" extrusionOk="0">
                  <a:moveTo>
                    <a:pt x="0" y="0"/>
                  </a:moveTo>
                  <a:lnTo>
                    <a:pt x="0" y="1135"/>
                  </a:lnTo>
                  <a:cubicBezTo>
                    <a:pt x="0" y="1450"/>
                    <a:pt x="347" y="1765"/>
                    <a:pt x="882" y="2017"/>
                  </a:cubicBezTo>
                  <a:cubicBezTo>
                    <a:pt x="1355" y="2237"/>
                    <a:pt x="2332" y="2395"/>
                    <a:pt x="3151" y="2395"/>
                  </a:cubicBezTo>
                  <a:lnTo>
                    <a:pt x="3308" y="2395"/>
                  </a:lnTo>
                  <a:cubicBezTo>
                    <a:pt x="3560" y="1733"/>
                    <a:pt x="3907" y="1135"/>
                    <a:pt x="4411" y="631"/>
                  </a:cubicBezTo>
                  <a:lnTo>
                    <a:pt x="4411" y="631"/>
                  </a:lnTo>
                  <a:cubicBezTo>
                    <a:pt x="4033" y="694"/>
                    <a:pt x="3623" y="757"/>
                    <a:pt x="3182" y="757"/>
                  </a:cubicBezTo>
                  <a:cubicBezTo>
                    <a:pt x="2363" y="757"/>
                    <a:pt x="1261" y="599"/>
                    <a:pt x="567" y="316"/>
                  </a:cubicBezTo>
                  <a:cubicBezTo>
                    <a:pt x="347" y="221"/>
                    <a:pt x="158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4" name="Google Shape;5081;p62"/>
            <p:cNvSpPr/>
            <p:nvPr/>
          </p:nvSpPr>
          <p:spPr>
            <a:xfrm>
              <a:off x="-62511100" y="4329950"/>
              <a:ext cx="106350" cy="59875"/>
            </a:xfrm>
            <a:custGeom>
              <a:avLst/>
              <a:gdLst/>
              <a:ahLst/>
              <a:cxnLst/>
              <a:rect l="l" t="t" r="r" b="b"/>
              <a:pathLst>
                <a:path w="4254" h="2395" extrusionOk="0">
                  <a:moveTo>
                    <a:pt x="0" y="0"/>
                  </a:moveTo>
                  <a:lnTo>
                    <a:pt x="0" y="1197"/>
                  </a:lnTo>
                  <a:cubicBezTo>
                    <a:pt x="0" y="1701"/>
                    <a:pt x="1355" y="2395"/>
                    <a:pt x="3182" y="2395"/>
                  </a:cubicBezTo>
                  <a:cubicBezTo>
                    <a:pt x="3560" y="2395"/>
                    <a:pt x="3907" y="2363"/>
                    <a:pt x="4254" y="2332"/>
                  </a:cubicBezTo>
                  <a:cubicBezTo>
                    <a:pt x="3875" y="1859"/>
                    <a:pt x="3560" y="1355"/>
                    <a:pt x="3340" y="756"/>
                  </a:cubicBezTo>
                  <a:lnTo>
                    <a:pt x="3182" y="756"/>
                  </a:lnTo>
                  <a:cubicBezTo>
                    <a:pt x="2363" y="756"/>
                    <a:pt x="1261" y="599"/>
                    <a:pt x="567" y="315"/>
                  </a:cubicBezTo>
                  <a:cubicBezTo>
                    <a:pt x="347" y="252"/>
                    <a:pt x="158" y="12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5" name="Google Shape;5082;p62"/>
            <p:cNvSpPr/>
            <p:nvPr/>
          </p:nvSpPr>
          <p:spPr>
            <a:xfrm>
              <a:off x="-62511900" y="4268500"/>
              <a:ext cx="78000" cy="60675"/>
            </a:xfrm>
            <a:custGeom>
              <a:avLst/>
              <a:gdLst/>
              <a:ahLst/>
              <a:cxnLst/>
              <a:rect l="l" t="t" r="r" b="b"/>
              <a:pathLst>
                <a:path w="3120" h="2427" extrusionOk="0">
                  <a:moveTo>
                    <a:pt x="1" y="1"/>
                  </a:moveTo>
                  <a:lnTo>
                    <a:pt x="1" y="1167"/>
                  </a:lnTo>
                  <a:lnTo>
                    <a:pt x="32" y="1167"/>
                  </a:lnTo>
                  <a:cubicBezTo>
                    <a:pt x="32" y="1482"/>
                    <a:pt x="379" y="1797"/>
                    <a:pt x="914" y="2017"/>
                  </a:cubicBezTo>
                  <a:cubicBezTo>
                    <a:pt x="1387" y="2238"/>
                    <a:pt x="2332" y="2395"/>
                    <a:pt x="3120" y="2427"/>
                  </a:cubicBezTo>
                  <a:cubicBezTo>
                    <a:pt x="3057" y="2143"/>
                    <a:pt x="3025" y="1860"/>
                    <a:pt x="3025" y="1608"/>
                  </a:cubicBezTo>
                  <a:cubicBezTo>
                    <a:pt x="3025" y="1324"/>
                    <a:pt x="3088" y="1041"/>
                    <a:pt x="3120" y="757"/>
                  </a:cubicBezTo>
                  <a:cubicBezTo>
                    <a:pt x="2332" y="757"/>
                    <a:pt x="1230" y="599"/>
                    <a:pt x="536" y="316"/>
                  </a:cubicBezTo>
                  <a:cubicBezTo>
                    <a:pt x="347" y="253"/>
                    <a:pt x="158" y="127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945001"/>
              </p:ext>
            </p:extLst>
          </p:nvPr>
        </p:nvGraphicFramePr>
        <p:xfrm>
          <a:off x="1068813" y="1057652"/>
          <a:ext cx="9844993" cy="409949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{21E4AEA4-8DFA-4A89-87EB-49C32662AFE0}</a:tableStyleId>
              </a:tblPr>
              <a:tblGrid>
                <a:gridCol w="553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825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نوع هزینه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شرح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مبلغ (</a:t>
                      </a:r>
                      <a:r>
                        <a:rPr lang="fa-IR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ریال)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770">
                <a:tc>
                  <a:txBody>
                    <a:bodyPr/>
                    <a:lstStyle/>
                    <a:p>
                      <a:pPr marL="62865" algn="ctr" rtl="1"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هزینه آزمایشگاهی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504"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هزینه خرید تجهیزات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504"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هزینه مشاوره­ای و اطلاعاتی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504"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هزینه متفرفه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962">
                <a:tc gridSpan="3"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جمع کل هزینه­ها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5" algn="ctr" rtl="1">
                        <a:lnSpc>
                          <a:spcPct val="8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-51435" algn="r"/>
                        </a:tabLst>
                      </a:pPr>
                      <a:r>
                        <a:rPr lang="ar-SA" sz="1600" b="1" dirty="0"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1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26652" y="263053"/>
            <a:ext cx="4919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b="1" dirty="0" smtClean="0">
                <a:cs typeface="B Nazanin" panose="00000400000000000000" pitchFamily="2" charset="-78"/>
              </a:rPr>
              <a:t>مدت زمان و مراحل مختلف اجرای طرح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481027"/>
              </p:ext>
            </p:extLst>
          </p:nvPr>
        </p:nvGraphicFramePr>
        <p:xfrm>
          <a:off x="1209367" y="1253611"/>
          <a:ext cx="9447683" cy="3603206"/>
        </p:xfrm>
        <a:graphic>
          <a:graphicData uri="http://schemas.openxmlformats.org/drawingml/2006/table">
            <a:tbl>
              <a:tblPr firstRow="1" lastCol="1">
                <a:tableStyleId>{21E4AEA4-8DFA-4A89-87EB-49C32662AFE0}</a:tableStyleId>
              </a:tblPr>
              <a:tblGrid>
                <a:gridCol w="1980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30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مدت زمان انجام (ماه)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عنوان مرحله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ردیف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1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1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9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2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9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3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9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4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9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5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7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57949" y="256733"/>
            <a:ext cx="734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سوابق تحقیقاتی مجری طرح و همکاران اصلی</a:t>
            </a:r>
            <a:endParaRPr lang="fa-IR" sz="2400" b="1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8" y="5201392"/>
            <a:ext cx="1812779" cy="1812779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904034"/>
              </p:ext>
            </p:extLst>
          </p:nvPr>
        </p:nvGraphicFramePr>
        <p:xfrm>
          <a:off x="486889" y="1179869"/>
          <a:ext cx="11260460" cy="3603206"/>
        </p:xfrm>
        <a:graphic>
          <a:graphicData uri="http://schemas.openxmlformats.org/drawingml/2006/table">
            <a:tbl>
              <a:tblPr firstRow="1" lastCol="1">
                <a:tableStyleId>{21E4AEA4-8DFA-4A89-87EB-49C32662AFE0}</a:tableStyleId>
              </a:tblPr>
              <a:tblGrid>
                <a:gridCol w="1253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65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330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کارفرما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اعتبار طرح (ریال)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سال اجرا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مدت طرح (ماه)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مجری طرح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عنوان طرح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ردیف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1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1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9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2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9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3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9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4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9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5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3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581" y="5286217"/>
            <a:ext cx="1499419" cy="1801582"/>
          </a:xfrm>
          <a:prstGeom prst="rect">
            <a:avLst/>
          </a:prstGeom>
        </p:spPr>
      </p:pic>
      <p:sp>
        <p:nvSpPr>
          <p:cNvPr id="5" name="Google Shape;1004;p61"/>
          <p:cNvSpPr/>
          <p:nvPr/>
        </p:nvSpPr>
        <p:spPr>
          <a:xfrm>
            <a:off x="8419579" y="719679"/>
            <a:ext cx="3200399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fa-IR" sz="1600" b="1" dirty="0">
                <a:cs typeface="B Nazanin" panose="00000400000000000000" pitchFamily="2" charset="-78"/>
              </a:rPr>
              <a:t>انتظارات از پارک و مرکز رشد</a:t>
            </a:r>
          </a:p>
        </p:txBody>
      </p:sp>
      <p:sp>
        <p:nvSpPr>
          <p:cNvPr id="6" name="Google Shape;1004;p61"/>
          <p:cNvSpPr/>
          <p:nvPr/>
        </p:nvSpPr>
        <p:spPr>
          <a:xfrm>
            <a:off x="8419579" y="1647501"/>
            <a:ext cx="3200399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فضای مورد نیاز (مترمربع)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" name="Google Shape;1004;p61"/>
          <p:cNvSpPr/>
          <p:nvPr/>
        </p:nvSpPr>
        <p:spPr>
          <a:xfrm>
            <a:off x="8419579" y="2659507"/>
            <a:ext cx="3200399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مدت زمان استقرار مورد درخواست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" name="Google Shape;1004;p61"/>
          <p:cNvSpPr/>
          <p:nvPr/>
        </p:nvSpPr>
        <p:spPr>
          <a:xfrm>
            <a:off x="8419578" y="3739616"/>
            <a:ext cx="3200399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میزان اعتبار درخواستی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" name="Google Shape;1004;p61"/>
          <p:cNvSpPr/>
          <p:nvPr/>
        </p:nvSpPr>
        <p:spPr>
          <a:xfrm>
            <a:off x="8419577" y="4848322"/>
            <a:ext cx="3200399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مشاوره‌ها و دوره‌های آموزشی مورد نیاز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96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53"/>
          <p:cNvSpPr txBox="1">
            <a:spLocks noGrp="1"/>
          </p:cNvSpPr>
          <p:nvPr>
            <p:ph type="title"/>
          </p:nvPr>
        </p:nvSpPr>
        <p:spPr>
          <a:xfrm>
            <a:off x="1313096" y="1939188"/>
            <a:ext cx="4194400" cy="719043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با تشکر از شما</a:t>
            </a:r>
            <a:endParaRPr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88" name="Google Shape;788;p53"/>
          <p:cNvSpPr/>
          <p:nvPr/>
        </p:nvSpPr>
        <p:spPr>
          <a:xfrm flipH="1">
            <a:off x="6580325" y="5303531"/>
            <a:ext cx="6381676" cy="1646804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/>
            <a:endParaRPr sz="2400"/>
          </a:p>
        </p:txBody>
      </p:sp>
      <p:sp>
        <p:nvSpPr>
          <p:cNvPr id="789" name="Google Shape;789;p53"/>
          <p:cNvSpPr/>
          <p:nvPr/>
        </p:nvSpPr>
        <p:spPr>
          <a:xfrm>
            <a:off x="6088767" y="836597"/>
            <a:ext cx="991600" cy="99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/>
            <a:endParaRPr sz="2400"/>
          </a:p>
        </p:txBody>
      </p:sp>
      <p:sp>
        <p:nvSpPr>
          <p:cNvPr id="790" name="Google Shape;790;p53"/>
          <p:cNvSpPr/>
          <p:nvPr/>
        </p:nvSpPr>
        <p:spPr>
          <a:xfrm>
            <a:off x="46260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/>
            <a:endParaRPr sz="2400"/>
          </a:p>
        </p:txBody>
      </p:sp>
      <p:sp>
        <p:nvSpPr>
          <p:cNvPr id="2" name="Rectangle 1"/>
          <p:cNvSpPr/>
          <p:nvPr/>
        </p:nvSpPr>
        <p:spPr>
          <a:xfrm>
            <a:off x="2821032" y="3652079"/>
            <a:ext cx="11785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3200" b="1" dirty="0" smtClean="0">
                <a:cs typeface="B Nazanin" panose="00000400000000000000" pitchFamily="2" charset="-78"/>
              </a:rPr>
              <a:t>/ /1400</a:t>
            </a:r>
            <a:endParaRPr lang="fa-IR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16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322970" y="667641"/>
            <a:ext cx="10674450" cy="2877711"/>
          </a:xfrm>
          <a:prstGeom prst="rect">
            <a:avLst/>
          </a:prstGeom>
          <a:ln>
            <a:solidFill>
              <a:schemeClr val="accent1">
                <a:lumMod val="2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مشخصات </a:t>
            </a:r>
            <a:r>
              <a:rPr lang="fa-IR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ارائه دهنده طرح (به صورت حقیقی</a:t>
            </a:r>
            <a:r>
              <a:rPr lang="fa-IR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):</a:t>
            </a:r>
            <a:endParaRPr lang="fa-IR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381000" algn="l"/>
                <a:tab pos="2988310" algn="ctr"/>
              </a:tabLst>
            </a:pP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نام پیشنهاد دهنده طرح:</a:t>
            </a:r>
            <a:endParaRPr lang="fa-IR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algn="just">
              <a:lnSpc>
                <a:spcPct val="150000"/>
              </a:lnSpc>
              <a:spcBef>
                <a:spcPts val="600"/>
              </a:spcBef>
              <a:buClr>
                <a:schemeClr val="accent2">
                  <a:lumMod val="50000"/>
                </a:schemeClr>
              </a:buClr>
              <a:tabLst>
                <a:tab pos="-51435" algn="r"/>
                <a:tab pos="381000" algn="l"/>
                <a:tab pos="2988310" algn="ctr"/>
              </a:tabLst>
            </a:pP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lvl="0" indent="-342900"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381000" algn="l"/>
              </a:tabLst>
            </a:pP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مدرک و رشته تحصیلی: </a:t>
            </a:r>
            <a:endParaRPr lang="fa-IR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  <a:tabLst>
                <a:tab pos="-51435" algn="r"/>
                <a:tab pos="381000" algn="l"/>
              </a:tabLst>
            </a:pPr>
            <a:endParaRPr lang="en-US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lvl="0" indent="-342900"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381000" algn="l"/>
              </a:tabLst>
            </a:pP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شغل:</a:t>
            </a:r>
            <a:endParaRPr lang="en-US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endParaRPr lang="fa-IR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312606" y="3758224"/>
            <a:ext cx="10674450" cy="2754600"/>
          </a:xfrm>
          <a:prstGeom prst="rect">
            <a:avLst/>
          </a:prstGeom>
          <a:ln>
            <a:solidFill>
              <a:schemeClr val="accent1">
                <a:lumMod val="2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مشخصات </a:t>
            </a:r>
            <a:r>
              <a:rPr lang="fa-IR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ارائه دهنده طرح (به صورت </a:t>
            </a:r>
            <a:r>
              <a:rPr lang="fa-IR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حقوقی):</a:t>
            </a:r>
            <a:endParaRPr lang="fa-IR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381000" algn="l"/>
                <a:tab pos="2988310" algn="ctr"/>
              </a:tabLst>
            </a:pPr>
            <a:r>
              <a:rPr lang="ar-SA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نام </a:t>
            </a: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شرکت:  </a:t>
            </a:r>
            <a:endParaRPr lang="fa-IR" b="1" dirty="0" smtClean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algn="just">
              <a:lnSpc>
                <a:spcPct val="150000"/>
              </a:lnSpc>
              <a:spcBef>
                <a:spcPts val="600"/>
              </a:spcBef>
              <a:buClr>
                <a:schemeClr val="accent2">
                  <a:lumMod val="50000"/>
                </a:schemeClr>
              </a:buClr>
              <a:tabLst>
                <a:tab pos="-51435" algn="r"/>
                <a:tab pos="381000" algn="l"/>
                <a:tab pos="2988310" algn="ctr"/>
              </a:tabLst>
            </a:pPr>
            <a:endParaRPr lang="ar-SA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381000" algn="l"/>
                <a:tab pos="2988310" algn="ctr"/>
              </a:tabLst>
            </a:pP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	نوع شرکت:                      </a:t>
            </a:r>
            <a:r>
              <a:rPr lang="ar-SA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شماره</a:t>
            </a:r>
            <a:r>
              <a:rPr lang="fa-IR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‌</a:t>
            </a:r>
            <a:r>
              <a:rPr lang="ar-SA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ی </a:t>
            </a: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ثبت:                 تاریخ ثبت:                  شناسه </a:t>
            </a:r>
            <a:r>
              <a:rPr lang="ar-SA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ملی:</a:t>
            </a:r>
            <a:r>
              <a:rPr lang="fa-IR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                                 </a:t>
            </a:r>
            <a:r>
              <a:rPr lang="ar-SA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زمینه </a:t>
            </a: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فعالیت:  		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381000" algn="l"/>
                <a:tab pos="2988310" algn="ctr"/>
              </a:tabLst>
            </a:pPr>
            <a:r>
              <a:rPr lang="ar-SA" b="1" dirty="0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مدیر </a:t>
            </a:r>
            <a:r>
              <a:rPr lang="ar-SA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عامل: </a:t>
            </a:r>
            <a:endParaRPr lang="fa-IR" dirty="0">
              <a:solidFill>
                <a:schemeClr val="accent1">
                  <a:lumMod val="10000"/>
                </a:schemeClr>
              </a:solidFill>
            </a:endParaRPr>
          </a:p>
        </p:txBody>
      </p:sp>
      <p:grpSp>
        <p:nvGrpSpPr>
          <p:cNvPr id="30" name="Google Shape;12088;p78"/>
          <p:cNvGrpSpPr/>
          <p:nvPr/>
        </p:nvGrpSpPr>
        <p:grpSpPr>
          <a:xfrm>
            <a:off x="117987" y="471948"/>
            <a:ext cx="899651" cy="929149"/>
            <a:chOff x="1367060" y="2422129"/>
            <a:chExt cx="269261" cy="352050"/>
          </a:xfrm>
          <a:solidFill>
            <a:schemeClr val="accent1">
              <a:lumMod val="25000"/>
            </a:schemeClr>
          </a:solidFill>
        </p:grpSpPr>
        <p:sp>
          <p:nvSpPr>
            <p:cNvPr id="31" name="Google Shape;12089;p78"/>
            <p:cNvSpPr/>
            <p:nvPr/>
          </p:nvSpPr>
          <p:spPr>
            <a:xfrm>
              <a:off x="1392059" y="2651857"/>
              <a:ext cx="129160" cy="122322"/>
            </a:xfrm>
            <a:custGeom>
              <a:avLst/>
              <a:gdLst/>
              <a:ahLst/>
              <a:cxnLst/>
              <a:rect l="l" t="t" r="r" b="b"/>
              <a:pathLst>
                <a:path w="4061" h="3846" extrusionOk="0">
                  <a:moveTo>
                    <a:pt x="167" y="0"/>
                  </a:moveTo>
                  <a:cubicBezTo>
                    <a:pt x="72" y="0"/>
                    <a:pt x="0" y="83"/>
                    <a:pt x="0" y="167"/>
                  </a:cubicBezTo>
                  <a:cubicBezTo>
                    <a:pt x="0" y="262"/>
                    <a:pt x="72" y="333"/>
                    <a:pt x="167" y="333"/>
                  </a:cubicBezTo>
                  <a:lnTo>
                    <a:pt x="357" y="333"/>
                  </a:lnTo>
                  <a:lnTo>
                    <a:pt x="357" y="1691"/>
                  </a:lnTo>
                  <a:cubicBezTo>
                    <a:pt x="357" y="2179"/>
                    <a:pt x="762" y="2584"/>
                    <a:pt x="1250" y="2584"/>
                  </a:cubicBezTo>
                  <a:cubicBezTo>
                    <a:pt x="1286" y="2584"/>
                    <a:pt x="1226" y="2584"/>
                    <a:pt x="2310" y="2405"/>
                  </a:cubicBezTo>
                  <a:lnTo>
                    <a:pt x="2310" y="3453"/>
                  </a:lnTo>
                  <a:cubicBezTo>
                    <a:pt x="2310" y="3667"/>
                    <a:pt x="2489" y="3846"/>
                    <a:pt x="2691" y="3846"/>
                  </a:cubicBezTo>
                  <a:lnTo>
                    <a:pt x="3905" y="3846"/>
                  </a:lnTo>
                  <a:cubicBezTo>
                    <a:pt x="3989" y="3846"/>
                    <a:pt x="4060" y="3774"/>
                    <a:pt x="4060" y="3679"/>
                  </a:cubicBezTo>
                  <a:cubicBezTo>
                    <a:pt x="4060" y="3596"/>
                    <a:pt x="3989" y="3500"/>
                    <a:pt x="3893" y="3500"/>
                  </a:cubicBezTo>
                  <a:lnTo>
                    <a:pt x="2691" y="3500"/>
                  </a:lnTo>
                  <a:cubicBezTo>
                    <a:pt x="2667" y="3500"/>
                    <a:pt x="2631" y="3465"/>
                    <a:pt x="2631" y="3441"/>
                  </a:cubicBezTo>
                  <a:lnTo>
                    <a:pt x="2631" y="2191"/>
                  </a:lnTo>
                  <a:cubicBezTo>
                    <a:pt x="2631" y="2143"/>
                    <a:pt x="2620" y="2107"/>
                    <a:pt x="2572" y="2072"/>
                  </a:cubicBezTo>
                  <a:cubicBezTo>
                    <a:pt x="2555" y="2055"/>
                    <a:pt x="2520" y="2038"/>
                    <a:pt x="2485" y="2038"/>
                  </a:cubicBezTo>
                  <a:cubicBezTo>
                    <a:pt x="2470" y="2038"/>
                    <a:pt x="2455" y="2041"/>
                    <a:pt x="2441" y="2048"/>
                  </a:cubicBezTo>
                  <a:lnTo>
                    <a:pt x="1238" y="2250"/>
                  </a:lnTo>
                  <a:cubicBezTo>
                    <a:pt x="917" y="2250"/>
                    <a:pt x="691" y="2000"/>
                    <a:pt x="691" y="1691"/>
                  </a:cubicBezTo>
                  <a:lnTo>
                    <a:pt x="691" y="167"/>
                  </a:lnTo>
                  <a:cubicBezTo>
                    <a:pt x="691" y="83"/>
                    <a:pt x="607" y="0"/>
                    <a:pt x="524" y="0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2090;p78"/>
            <p:cNvSpPr/>
            <p:nvPr/>
          </p:nvSpPr>
          <p:spPr>
            <a:xfrm>
              <a:off x="1367060" y="2441912"/>
              <a:ext cx="82184" cy="212139"/>
            </a:xfrm>
            <a:custGeom>
              <a:avLst/>
              <a:gdLst/>
              <a:ahLst/>
              <a:cxnLst/>
              <a:rect l="l" t="t" r="r" b="b"/>
              <a:pathLst>
                <a:path w="2584" h="6670" extrusionOk="0">
                  <a:moveTo>
                    <a:pt x="2415" y="1"/>
                  </a:moveTo>
                  <a:cubicBezTo>
                    <a:pt x="2382" y="1"/>
                    <a:pt x="2350" y="10"/>
                    <a:pt x="2322" y="29"/>
                  </a:cubicBezTo>
                  <a:cubicBezTo>
                    <a:pt x="1274" y="731"/>
                    <a:pt x="655" y="1898"/>
                    <a:pt x="655" y="3148"/>
                  </a:cubicBezTo>
                  <a:cubicBezTo>
                    <a:pt x="655" y="3351"/>
                    <a:pt x="667" y="3541"/>
                    <a:pt x="703" y="3732"/>
                  </a:cubicBezTo>
                  <a:cubicBezTo>
                    <a:pt x="48" y="5708"/>
                    <a:pt x="0" y="5696"/>
                    <a:pt x="0" y="5970"/>
                  </a:cubicBezTo>
                  <a:cubicBezTo>
                    <a:pt x="0" y="6208"/>
                    <a:pt x="84" y="6446"/>
                    <a:pt x="262" y="6625"/>
                  </a:cubicBezTo>
                  <a:cubicBezTo>
                    <a:pt x="295" y="6651"/>
                    <a:pt x="342" y="6670"/>
                    <a:pt x="389" y="6670"/>
                  </a:cubicBezTo>
                  <a:cubicBezTo>
                    <a:pt x="429" y="6670"/>
                    <a:pt x="468" y="6657"/>
                    <a:pt x="500" y="6625"/>
                  </a:cubicBezTo>
                  <a:cubicBezTo>
                    <a:pt x="560" y="6565"/>
                    <a:pt x="584" y="6458"/>
                    <a:pt x="500" y="6375"/>
                  </a:cubicBezTo>
                  <a:cubicBezTo>
                    <a:pt x="358" y="6220"/>
                    <a:pt x="298" y="5982"/>
                    <a:pt x="369" y="5756"/>
                  </a:cubicBezTo>
                  <a:lnTo>
                    <a:pt x="1036" y="3791"/>
                  </a:lnTo>
                  <a:cubicBezTo>
                    <a:pt x="1060" y="3767"/>
                    <a:pt x="1060" y="3732"/>
                    <a:pt x="1036" y="3720"/>
                  </a:cubicBezTo>
                  <a:cubicBezTo>
                    <a:pt x="1012" y="3517"/>
                    <a:pt x="1000" y="3327"/>
                    <a:pt x="1000" y="3148"/>
                  </a:cubicBezTo>
                  <a:cubicBezTo>
                    <a:pt x="1000" y="2005"/>
                    <a:pt x="1560" y="934"/>
                    <a:pt x="2513" y="291"/>
                  </a:cubicBezTo>
                  <a:cubicBezTo>
                    <a:pt x="2572" y="255"/>
                    <a:pt x="2584" y="148"/>
                    <a:pt x="2548" y="76"/>
                  </a:cubicBezTo>
                  <a:cubicBezTo>
                    <a:pt x="2519" y="25"/>
                    <a:pt x="2467" y="1"/>
                    <a:pt x="2415" y="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2091;p78"/>
            <p:cNvSpPr/>
            <p:nvPr/>
          </p:nvSpPr>
          <p:spPr>
            <a:xfrm>
              <a:off x="1456051" y="2422129"/>
              <a:ext cx="180271" cy="162937"/>
            </a:xfrm>
            <a:custGeom>
              <a:avLst/>
              <a:gdLst/>
              <a:ahLst/>
              <a:cxnLst/>
              <a:rect l="l" t="t" r="r" b="b"/>
              <a:pathLst>
                <a:path w="5668" h="5123" extrusionOk="0">
                  <a:moveTo>
                    <a:pt x="1621" y="1"/>
                  </a:moveTo>
                  <a:cubicBezTo>
                    <a:pt x="1104" y="1"/>
                    <a:pt x="591" y="107"/>
                    <a:pt x="119" y="317"/>
                  </a:cubicBezTo>
                  <a:cubicBezTo>
                    <a:pt x="24" y="353"/>
                    <a:pt x="0" y="448"/>
                    <a:pt x="24" y="544"/>
                  </a:cubicBezTo>
                  <a:cubicBezTo>
                    <a:pt x="51" y="616"/>
                    <a:pt x="113" y="648"/>
                    <a:pt x="184" y="648"/>
                  </a:cubicBezTo>
                  <a:cubicBezTo>
                    <a:pt x="205" y="648"/>
                    <a:pt x="228" y="645"/>
                    <a:pt x="250" y="639"/>
                  </a:cubicBezTo>
                  <a:cubicBezTo>
                    <a:pt x="965" y="317"/>
                    <a:pt x="1536" y="365"/>
                    <a:pt x="1643" y="353"/>
                  </a:cubicBezTo>
                  <a:cubicBezTo>
                    <a:pt x="3941" y="365"/>
                    <a:pt x="5644" y="2556"/>
                    <a:pt x="4894" y="4901"/>
                  </a:cubicBezTo>
                  <a:cubicBezTo>
                    <a:pt x="4870" y="4997"/>
                    <a:pt x="4906" y="5080"/>
                    <a:pt x="5001" y="5116"/>
                  </a:cubicBezTo>
                  <a:cubicBezTo>
                    <a:pt x="5018" y="5120"/>
                    <a:pt x="5035" y="5123"/>
                    <a:pt x="5052" y="5123"/>
                  </a:cubicBezTo>
                  <a:cubicBezTo>
                    <a:pt x="5119" y="5123"/>
                    <a:pt x="5184" y="5085"/>
                    <a:pt x="5203" y="5009"/>
                  </a:cubicBezTo>
                  <a:cubicBezTo>
                    <a:pt x="5668" y="3508"/>
                    <a:pt x="5239" y="2044"/>
                    <a:pt x="4263" y="1079"/>
                  </a:cubicBezTo>
                  <a:cubicBezTo>
                    <a:pt x="3524" y="356"/>
                    <a:pt x="2566" y="1"/>
                    <a:pt x="1621" y="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2092;p78"/>
            <p:cNvSpPr/>
            <p:nvPr/>
          </p:nvSpPr>
          <p:spPr>
            <a:xfrm>
              <a:off x="1532160" y="2593590"/>
              <a:ext cx="81834" cy="180207"/>
            </a:xfrm>
            <a:custGeom>
              <a:avLst/>
              <a:gdLst/>
              <a:ahLst/>
              <a:cxnLst/>
              <a:rect l="l" t="t" r="r" b="b"/>
              <a:pathLst>
                <a:path w="2573" h="5666" extrusionOk="0">
                  <a:moveTo>
                    <a:pt x="2399" y="1"/>
                  </a:moveTo>
                  <a:cubicBezTo>
                    <a:pt x="2340" y="1"/>
                    <a:pt x="2284" y="36"/>
                    <a:pt x="2251" y="94"/>
                  </a:cubicBezTo>
                  <a:cubicBezTo>
                    <a:pt x="2096" y="380"/>
                    <a:pt x="1715" y="856"/>
                    <a:pt x="1715" y="1737"/>
                  </a:cubicBezTo>
                  <a:lnTo>
                    <a:pt x="1715" y="5273"/>
                  </a:lnTo>
                  <a:cubicBezTo>
                    <a:pt x="1715" y="5309"/>
                    <a:pt x="1679" y="5332"/>
                    <a:pt x="1655" y="5332"/>
                  </a:cubicBezTo>
                  <a:lnTo>
                    <a:pt x="167" y="5332"/>
                  </a:lnTo>
                  <a:cubicBezTo>
                    <a:pt x="72" y="5332"/>
                    <a:pt x="0" y="5404"/>
                    <a:pt x="0" y="5499"/>
                  </a:cubicBezTo>
                  <a:cubicBezTo>
                    <a:pt x="0" y="5583"/>
                    <a:pt x="72" y="5666"/>
                    <a:pt x="167" y="5666"/>
                  </a:cubicBezTo>
                  <a:lnTo>
                    <a:pt x="1655" y="5666"/>
                  </a:lnTo>
                  <a:cubicBezTo>
                    <a:pt x="1858" y="5666"/>
                    <a:pt x="2036" y="5487"/>
                    <a:pt x="2036" y="5273"/>
                  </a:cubicBezTo>
                  <a:lnTo>
                    <a:pt x="2036" y="1737"/>
                  </a:lnTo>
                  <a:cubicBezTo>
                    <a:pt x="2036" y="963"/>
                    <a:pt x="2382" y="558"/>
                    <a:pt x="2548" y="249"/>
                  </a:cubicBezTo>
                  <a:cubicBezTo>
                    <a:pt x="2572" y="153"/>
                    <a:pt x="2548" y="70"/>
                    <a:pt x="2477" y="22"/>
                  </a:cubicBezTo>
                  <a:cubicBezTo>
                    <a:pt x="2451" y="8"/>
                    <a:pt x="2425" y="1"/>
                    <a:pt x="2399" y="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2093;p78"/>
            <p:cNvSpPr/>
            <p:nvPr/>
          </p:nvSpPr>
          <p:spPr>
            <a:xfrm>
              <a:off x="1425359" y="2572313"/>
              <a:ext cx="24267" cy="17843"/>
            </a:xfrm>
            <a:custGeom>
              <a:avLst/>
              <a:gdLst/>
              <a:ahLst/>
              <a:cxnLst/>
              <a:rect l="l" t="t" r="r" b="b"/>
              <a:pathLst>
                <a:path w="763" h="561" extrusionOk="0">
                  <a:moveTo>
                    <a:pt x="583" y="0"/>
                  </a:moveTo>
                  <a:cubicBezTo>
                    <a:pt x="554" y="0"/>
                    <a:pt x="525" y="8"/>
                    <a:pt x="501" y="25"/>
                  </a:cubicBezTo>
                  <a:lnTo>
                    <a:pt x="96" y="239"/>
                  </a:lnTo>
                  <a:cubicBezTo>
                    <a:pt x="25" y="287"/>
                    <a:pt x="1" y="394"/>
                    <a:pt x="37" y="465"/>
                  </a:cubicBezTo>
                  <a:cubicBezTo>
                    <a:pt x="72" y="525"/>
                    <a:pt x="132" y="560"/>
                    <a:pt x="191" y="560"/>
                  </a:cubicBezTo>
                  <a:cubicBezTo>
                    <a:pt x="215" y="560"/>
                    <a:pt x="251" y="560"/>
                    <a:pt x="275" y="537"/>
                  </a:cubicBezTo>
                  <a:lnTo>
                    <a:pt x="680" y="322"/>
                  </a:lnTo>
                  <a:cubicBezTo>
                    <a:pt x="739" y="263"/>
                    <a:pt x="763" y="156"/>
                    <a:pt x="727" y="84"/>
                  </a:cubicBezTo>
                  <a:cubicBezTo>
                    <a:pt x="696" y="29"/>
                    <a:pt x="639" y="0"/>
                    <a:pt x="583" y="0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2094;p78"/>
            <p:cNvSpPr/>
            <p:nvPr/>
          </p:nvSpPr>
          <p:spPr>
            <a:xfrm>
              <a:off x="1562820" y="2573680"/>
              <a:ext cx="26176" cy="17620"/>
            </a:xfrm>
            <a:custGeom>
              <a:avLst/>
              <a:gdLst/>
              <a:ahLst/>
              <a:cxnLst/>
              <a:rect l="l" t="t" r="r" b="b"/>
              <a:pathLst>
                <a:path w="823" h="554" extrusionOk="0">
                  <a:moveTo>
                    <a:pt x="201" y="1"/>
                  </a:moveTo>
                  <a:cubicBezTo>
                    <a:pt x="143" y="1"/>
                    <a:pt x="81" y="28"/>
                    <a:pt x="48" y="77"/>
                  </a:cubicBezTo>
                  <a:cubicBezTo>
                    <a:pt x="1" y="160"/>
                    <a:pt x="37" y="255"/>
                    <a:pt x="108" y="303"/>
                  </a:cubicBezTo>
                  <a:cubicBezTo>
                    <a:pt x="513" y="529"/>
                    <a:pt x="513" y="553"/>
                    <a:pt x="584" y="553"/>
                  </a:cubicBezTo>
                  <a:cubicBezTo>
                    <a:pt x="763" y="541"/>
                    <a:pt x="822" y="315"/>
                    <a:pt x="680" y="244"/>
                  </a:cubicBezTo>
                  <a:lnTo>
                    <a:pt x="275" y="17"/>
                  </a:lnTo>
                  <a:cubicBezTo>
                    <a:pt x="253" y="6"/>
                    <a:pt x="227" y="1"/>
                    <a:pt x="201" y="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2095;p78"/>
            <p:cNvSpPr/>
            <p:nvPr/>
          </p:nvSpPr>
          <p:spPr>
            <a:xfrm>
              <a:off x="1448100" y="2481414"/>
              <a:ext cx="125375" cy="191275"/>
            </a:xfrm>
            <a:custGeom>
              <a:avLst/>
              <a:gdLst/>
              <a:ahLst/>
              <a:cxnLst/>
              <a:rect l="l" t="t" r="r" b="b"/>
              <a:pathLst>
                <a:path w="3942" h="6014" extrusionOk="0">
                  <a:moveTo>
                    <a:pt x="1280" y="1498"/>
                  </a:moveTo>
                  <a:cubicBezTo>
                    <a:pt x="1355" y="1498"/>
                    <a:pt x="1429" y="1543"/>
                    <a:pt x="1429" y="1632"/>
                  </a:cubicBezTo>
                  <a:lnTo>
                    <a:pt x="1429" y="1763"/>
                  </a:lnTo>
                  <a:lnTo>
                    <a:pt x="1262" y="1763"/>
                  </a:lnTo>
                  <a:cubicBezTo>
                    <a:pt x="1191" y="1763"/>
                    <a:pt x="1131" y="1704"/>
                    <a:pt x="1131" y="1632"/>
                  </a:cubicBezTo>
                  <a:cubicBezTo>
                    <a:pt x="1131" y="1543"/>
                    <a:pt x="1206" y="1498"/>
                    <a:pt x="1280" y="1498"/>
                  </a:cubicBezTo>
                  <a:close/>
                  <a:moveTo>
                    <a:pt x="2483" y="1498"/>
                  </a:moveTo>
                  <a:cubicBezTo>
                    <a:pt x="2557" y="1498"/>
                    <a:pt x="2632" y="1543"/>
                    <a:pt x="2632" y="1632"/>
                  </a:cubicBezTo>
                  <a:cubicBezTo>
                    <a:pt x="2632" y="1704"/>
                    <a:pt x="2572" y="1763"/>
                    <a:pt x="2501" y="1763"/>
                  </a:cubicBezTo>
                  <a:lnTo>
                    <a:pt x="2334" y="1763"/>
                  </a:lnTo>
                  <a:lnTo>
                    <a:pt x="2334" y="1632"/>
                  </a:lnTo>
                  <a:cubicBezTo>
                    <a:pt x="2334" y="1543"/>
                    <a:pt x="2408" y="1498"/>
                    <a:pt x="2483" y="1498"/>
                  </a:cubicBezTo>
                  <a:close/>
                  <a:moveTo>
                    <a:pt x="1989" y="2085"/>
                  </a:moveTo>
                  <a:lnTo>
                    <a:pt x="1989" y="3776"/>
                  </a:lnTo>
                  <a:lnTo>
                    <a:pt x="1739" y="3776"/>
                  </a:lnTo>
                  <a:lnTo>
                    <a:pt x="1739" y="2085"/>
                  </a:lnTo>
                  <a:close/>
                  <a:moveTo>
                    <a:pt x="2524" y="4097"/>
                  </a:moveTo>
                  <a:lnTo>
                    <a:pt x="2524" y="4430"/>
                  </a:lnTo>
                  <a:lnTo>
                    <a:pt x="1215" y="4430"/>
                  </a:lnTo>
                  <a:lnTo>
                    <a:pt x="1215" y="4097"/>
                  </a:lnTo>
                  <a:close/>
                  <a:moveTo>
                    <a:pt x="2512" y="4752"/>
                  </a:moveTo>
                  <a:lnTo>
                    <a:pt x="2512" y="4942"/>
                  </a:lnTo>
                  <a:lnTo>
                    <a:pt x="2524" y="4942"/>
                  </a:lnTo>
                  <a:cubicBezTo>
                    <a:pt x="2524" y="5026"/>
                    <a:pt x="2465" y="5085"/>
                    <a:pt x="2393" y="5085"/>
                  </a:cubicBezTo>
                  <a:lnTo>
                    <a:pt x="1334" y="5085"/>
                  </a:lnTo>
                  <a:cubicBezTo>
                    <a:pt x="1262" y="5085"/>
                    <a:pt x="1203" y="5026"/>
                    <a:pt x="1203" y="4942"/>
                  </a:cubicBezTo>
                  <a:lnTo>
                    <a:pt x="1203" y="4752"/>
                  </a:lnTo>
                  <a:close/>
                  <a:moveTo>
                    <a:pt x="2227" y="5395"/>
                  </a:moveTo>
                  <a:cubicBezTo>
                    <a:pt x="2203" y="5561"/>
                    <a:pt x="2048" y="5681"/>
                    <a:pt x="1870" y="5681"/>
                  </a:cubicBezTo>
                  <a:cubicBezTo>
                    <a:pt x="1691" y="5681"/>
                    <a:pt x="1548" y="5561"/>
                    <a:pt x="1500" y="5395"/>
                  </a:cubicBezTo>
                  <a:close/>
                  <a:moveTo>
                    <a:pt x="1874" y="1"/>
                  </a:moveTo>
                  <a:cubicBezTo>
                    <a:pt x="834" y="1"/>
                    <a:pt x="0" y="837"/>
                    <a:pt x="0" y="1882"/>
                  </a:cubicBezTo>
                  <a:cubicBezTo>
                    <a:pt x="0" y="2406"/>
                    <a:pt x="215" y="2906"/>
                    <a:pt x="607" y="3264"/>
                  </a:cubicBezTo>
                  <a:cubicBezTo>
                    <a:pt x="786" y="3418"/>
                    <a:pt x="869" y="3656"/>
                    <a:pt x="869" y="3895"/>
                  </a:cubicBezTo>
                  <a:lnTo>
                    <a:pt x="869" y="4942"/>
                  </a:lnTo>
                  <a:cubicBezTo>
                    <a:pt x="869" y="5145"/>
                    <a:pt x="988" y="5300"/>
                    <a:pt x="1155" y="5359"/>
                  </a:cubicBezTo>
                  <a:cubicBezTo>
                    <a:pt x="1191" y="5716"/>
                    <a:pt x="1489" y="6014"/>
                    <a:pt x="1858" y="6014"/>
                  </a:cubicBezTo>
                  <a:cubicBezTo>
                    <a:pt x="2227" y="6014"/>
                    <a:pt x="2524" y="5740"/>
                    <a:pt x="2560" y="5359"/>
                  </a:cubicBezTo>
                  <a:cubicBezTo>
                    <a:pt x="2715" y="5288"/>
                    <a:pt x="2834" y="5121"/>
                    <a:pt x="2834" y="4942"/>
                  </a:cubicBezTo>
                  <a:lnTo>
                    <a:pt x="2834" y="3871"/>
                  </a:lnTo>
                  <a:cubicBezTo>
                    <a:pt x="2834" y="3811"/>
                    <a:pt x="2834" y="3752"/>
                    <a:pt x="2858" y="3692"/>
                  </a:cubicBezTo>
                  <a:cubicBezTo>
                    <a:pt x="2870" y="3609"/>
                    <a:pt x="2822" y="3514"/>
                    <a:pt x="2727" y="3502"/>
                  </a:cubicBezTo>
                  <a:cubicBezTo>
                    <a:pt x="2718" y="3500"/>
                    <a:pt x="2710" y="3500"/>
                    <a:pt x="2701" y="3500"/>
                  </a:cubicBezTo>
                  <a:cubicBezTo>
                    <a:pt x="2627" y="3500"/>
                    <a:pt x="2558" y="3546"/>
                    <a:pt x="2536" y="3621"/>
                  </a:cubicBezTo>
                  <a:cubicBezTo>
                    <a:pt x="2524" y="3668"/>
                    <a:pt x="2524" y="3728"/>
                    <a:pt x="2512" y="3776"/>
                  </a:cubicBezTo>
                  <a:lnTo>
                    <a:pt x="2298" y="3776"/>
                  </a:lnTo>
                  <a:lnTo>
                    <a:pt x="2298" y="2085"/>
                  </a:lnTo>
                  <a:lnTo>
                    <a:pt x="2465" y="2085"/>
                  </a:lnTo>
                  <a:cubicBezTo>
                    <a:pt x="2715" y="2085"/>
                    <a:pt x="2929" y="1882"/>
                    <a:pt x="2929" y="1632"/>
                  </a:cubicBezTo>
                  <a:cubicBezTo>
                    <a:pt x="2929" y="1370"/>
                    <a:pt x="2715" y="1168"/>
                    <a:pt x="2465" y="1168"/>
                  </a:cubicBezTo>
                  <a:lnTo>
                    <a:pt x="2441" y="1168"/>
                  </a:lnTo>
                  <a:cubicBezTo>
                    <a:pt x="2179" y="1168"/>
                    <a:pt x="1977" y="1370"/>
                    <a:pt x="1977" y="1632"/>
                  </a:cubicBezTo>
                  <a:lnTo>
                    <a:pt x="1977" y="1763"/>
                  </a:lnTo>
                  <a:lnTo>
                    <a:pt x="1727" y="1763"/>
                  </a:lnTo>
                  <a:lnTo>
                    <a:pt x="1727" y="1632"/>
                  </a:lnTo>
                  <a:cubicBezTo>
                    <a:pt x="1727" y="1370"/>
                    <a:pt x="1512" y="1168"/>
                    <a:pt x="1262" y="1168"/>
                  </a:cubicBezTo>
                  <a:lnTo>
                    <a:pt x="1227" y="1168"/>
                  </a:lnTo>
                  <a:cubicBezTo>
                    <a:pt x="977" y="1168"/>
                    <a:pt x="774" y="1370"/>
                    <a:pt x="774" y="1632"/>
                  </a:cubicBezTo>
                  <a:cubicBezTo>
                    <a:pt x="774" y="1882"/>
                    <a:pt x="977" y="2085"/>
                    <a:pt x="1227" y="2085"/>
                  </a:cubicBezTo>
                  <a:lnTo>
                    <a:pt x="1393" y="2085"/>
                  </a:lnTo>
                  <a:lnTo>
                    <a:pt x="1393" y="3776"/>
                  </a:lnTo>
                  <a:lnTo>
                    <a:pt x="1191" y="3776"/>
                  </a:lnTo>
                  <a:cubicBezTo>
                    <a:pt x="1155" y="3478"/>
                    <a:pt x="1024" y="3204"/>
                    <a:pt x="810" y="3014"/>
                  </a:cubicBezTo>
                  <a:cubicBezTo>
                    <a:pt x="488" y="2716"/>
                    <a:pt x="310" y="2299"/>
                    <a:pt x="310" y="1871"/>
                  </a:cubicBezTo>
                  <a:cubicBezTo>
                    <a:pt x="310" y="1013"/>
                    <a:pt x="988" y="323"/>
                    <a:pt x="1858" y="323"/>
                  </a:cubicBezTo>
                  <a:lnTo>
                    <a:pt x="1905" y="323"/>
                  </a:lnTo>
                  <a:cubicBezTo>
                    <a:pt x="2715" y="335"/>
                    <a:pt x="3394" y="1013"/>
                    <a:pt x="3405" y="1835"/>
                  </a:cubicBezTo>
                  <a:lnTo>
                    <a:pt x="3405" y="1847"/>
                  </a:lnTo>
                  <a:cubicBezTo>
                    <a:pt x="3405" y="2287"/>
                    <a:pt x="3239" y="2668"/>
                    <a:pt x="2929" y="2966"/>
                  </a:cubicBezTo>
                  <a:cubicBezTo>
                    <a:pt x="2870" y="3025"/>
                    <a:pt x="2858" y="3133"/>
                    <a:pt x="2929" y="3204"/>
                  </a:cubicBezTo>
                  <a:cubicBezTo>
                    <a:pt x="2965" y="3240"/>
                    <a:pt x="3007" y="3258"/>
                    <a:pt x="3048" y="3258"/>
                  </a:cubicBezTo>
                  <a:cubicBezTo>
                    <a:pt x="3090" y="3258"/>
                    <a:pt x="3132" y="3240"/>
                    <a:pt x="3167" y="3204"/>
                  </a:cubicBezTo>
                  <a:cubicBezTo>
                    <a:pt x="3906" y="2502"/>
                    <a:pt x="3941" y="1299"/>
                    <a:pt x="3191" y="561"/>
                  </a:cubicBezTo>
                  <a:cubicBezTo>
                    <a:pt x="2858" y="216"/>
                    <a:pt x="2393" y="1"/>
                    <a:pt x="1917" y="1"/>
                  </a:cubicBezTo>
                  <a:cubicBezTo>
                    <a:pt x="1903" y="1"/>
                    <a:pt x="1888" y="1"/>
                    <a:pt x="1874" y="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2096;p78"/>
            <p:cNvSpPr/>
            <p:nvPr/>
          </p:nvSpPr>
          <p:spPr>
            <a:xfrm>
              <a:off x="1502232" y="2449259"/>
              <a:ext cx="10655" cy="25380"/>
            </a:xfrm>
            <a:custGeom>
              <a:avLst/>
              <a:gdLst/>
              <a:ahLst/>
              <a:cxnLst/>
              <a:rect l="l" t="t" r="r" b="b"/>
              <a:pathLst>
                <a:path w="335" h="798" extrusionOk="0">
                  <a:moveTo>
                    <a:pt x="168" y="0"/>
                  </a:moveTo>
                  <a:cubicBezTo>
                    <a:pt x="84" y="0"/>
                    <a:pt x="1" y="84"/>
                    <a:pt x="1" y="167"/>
                  </a:cubicBezTo>
                  <a:lnTo>
                    <a:pt x="1" y="631"/>
                  </a:lnTo>
                  <a:cubicBezTo>
                    <a:pt x="1" y="715"/>
                    <a:pt x="84" y="798"/>
                    <a:pt x="168" y="798"/>
                  </a:cubicBezTo>
                  <a:cubicBezTo>
                    <a:pt x="263" y="798"/>
                    <a:pt x="334" y="715"/>
                    <a:pt x="334" y="631"/>
                  </a:cubicBezTo>
                  <a:lnTo>
                    <a:pt x="334" y="167"/>
                  </a:lnTo>
                  <a:cubicBezTo>
                    <a:pt x="334" y="84"/>
                    <a:pt x="263" y="0"/>
                    <a:pt x="168" y="0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2097;p78"/>
            <p:cNvSpPr/>
            <p:nvPr/>
          </p:nvSpPr>
          <p:spPr>
            <a:xfrm>
              <a:off x="1458309" y="2460582"/>
              <a:ext cx="18988" cy="23090"/>
            </a:xfrm>
            <a:custGeom>
              <a:avLst/>
              <a:gdLst/>
              <a:ahLst/>
              <a:cxnLst/>
              <a:rect l="l" t="t" r="r" b="b"/>
              <a:pathLst>
                <a:path w="597" h="726" extrusionOk="0">
                  <a:moveTo>
                    <a:pt x="190" y="1"/>
                  </a:moveTo>
                  <a:cubicBezTo>
                    <a:pt x="161" y="1"/>
                    <a:pt x="132" y="9"/>
                    <a:pt x="108" y="25"/>
                  </a:cubicBezTo>
                  <a:cubicBezTo>
                    <a:pt x="25" y="61"/>
                    <a:pt x="1" y="168"/>
                    <a:pt x="48" y="240"/>
                  </a:cubicBezTo>
                  <a:lnTo>
                    <a:pt x="275" y="644"/>
                  </a:lnTo>
                  <a:cubicBezTo>
                    <a:pt x="299" y="693"/>
                    <a:pt x="357" y="726"/>
                    <a:pt x="414" y="726"/>
                  </a:cubicBezTo>
                  <a:cubicBezTo>
                    <a:pt x="441" y="726"/>
                    <a:pt x="466" y="719"/>
                    <a:pt x="489" y="704"/>
                  </a:cubicBezTo>
                  <a:cubicBezTo>
                    <a:pt x="572" y="656"/>
                    <a:pt x="596" y="573"/>
                    <a:pt x="548" y="478"/>
                  </a:cubicBezTo>
                  <a:lnTo>
                    <a:pt x="322" y="85"/>
                  </a:lnTo>
                  <a:cubicBezTo>
                    <a:pt x="299" y="30"/>
                    <a:pt x="244" y="1"/>
                    <a:pt x="190" y="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2098;p78"/>
            <p:cNvSpPr/>
            <p:nvPr/>
          </p:nvSpPr>
          <p:spPr>
            <a:xfrm>
              <a:off x="1425741" y="2492768"/>
              <a:ext cx="25031" cy="17874"/>
            </a:xfrm>
            <a:custGeom>
              <a:avLst/>
              <a:gdLst/>
              <a:ahLst/>
              <a:cxnLst/>
              <a:rect l="l" t="t" r="r" b="b"/>
              <a:pathLst>
                <a:path w="787" h="562" extrusionOk="0">
                  <a:moveTo>
                    <a:pt x="181" y="1"/>
                  </a:moveTo>
                  <a:cubicBezTo>
                    <a:pt x="126" y="1"/>
                    <a:pt x="72" y="30"/>
                    <a:pt x="48" y="85"/>
                  </a:cubicBezTo>
                  <a:cubicBezTo>
                    <a:pt x="1" y="156"/>
                    <a:pt x="25" y="263"/>
                    <a:pt x="108" y="299"/>
                  </a:cubicBezTo>
                  <a:cubicBezTo>
                    <a:pt x="501" y="525"/>
                    <a:pt x="501" y="561"/>
                    <a:pt x="584" y="561"/>
                  </a:cubicBezTo>
                  <a:cubicBezTo>
                    <a:pt x="632" y="561"/>
                    <a:pt x="703" y="525"/>
                    <a:pt x="727" y="466"/>
                  </a:cubicBezTo>
                  <a:cubicBezTo>
                    <a:pt x="787" y="394"/>
                    <a:pt x="751" y="287"/>
                    <a:pt x="668" y="240"/>
                  </a:cubicBezTo>
                  <a:lnTo>
                    <a:pt x="263" y="25"/>
                  </a:lnTo>
                  <a:cubicBezTo>
                    <a:pt x="238" y="9"/>
                    <a:pt x="209" y="1"/>
                    <a:pt x="181" y="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2099;p78"/>
            <p:cNvSpPr/>
            <p:nvPr/>
          </p:nvSpPr>
          <p:spPr>
            <a:xfrm>
              <a:off x="1414768" y="2535959"/>
              <a:ext cx="25031" cy="10655"/>
            </a:xfrm>
            <a:custGeom>
              <a:avLst/>
              <a:gdLst/>
              <a:ahLst/>
              <a:cxnLst/>
              <a:rect l="l" t="t" r="r" b="b"/>
              <a:pathLst>
                <a:path w="787" h="335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67" y="334"/>
                  </a:cubicBezTo>
                  <a:lnTo>
                    <a:pt x="632" y="334"/>
                  </a:lnTo>
                  <a:cubicBezTo>
                    <a:pt x="715" y="334"/>
                    <a:pt x="786" y="251"/>
                    <a:pt x="786" y="167"/>
                  </a:cubicBezTo>
                  <a:cubicBezTo>
                    <a:pt x="786" y="72"/>
                    <a:pt x="715" y="1"/>
                    <a:pt x="632" y="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2100;p78"/>
            <p:cNvSpPr/>
            <p:nvPr/>
          </p:nvSpPr>
          <p:spPr>
            <a:xfrm>
              <a:off x="1573825" y="2537104"/>
              <a:ext cx="24999" cy="10241"/>
            </a:xfrm>
            <a:custGeom>
              <a:avLst/>
              <a:gdLst/>
              <a:ahLst/>
              <a:cxnLst/>
              <a:rect l="l" t="t" r="r" b="b"/>
              <a:pathLst>
                <a:path w="786" h="322" extrusionOk="0">
                  <a:moveTo>
                    <a:pt x="167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631" y="322"/>
                  </a:lnTo>
                  <a:cubicBezTo>
                    <a:pt x="715" y="322"/>
                    <a:pt x="786" y="251"/>
                    <a:pt x="786" y="155"/>
                  </a:cubicBezTo>
                  <a:cubicBezTo>
                    <a:pt x="786" y="72"/>
                    <a:pt x="715" y="0"/>
                    <a:pt x="631" y="0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2101;p78"/>
            <p:cNvSpPr/>
            <p:nvPr/>
          </p:nvSpPr>
          <p:spPr>
            <a:xfrm>
              <a:off x="1563965" y="2493627"/>
              <a:ext cx="24649" cy="17525"/>
            </a:xfrm>
            <a:custGeom>
              <a:avLst/>
              <a:gdLst/>
              <a:ahLst/>
              <a:cxnLst/>
              <a:rect l="l" t="t" r="r" b="b"/>
              <a:pathLst>
                <a:path w="775" h="551" extrusionOk="0">
                  <a:moveTo>
                    <a:pt x="576" y="0"/>
                  </a:moveTo>
                  <a:cubicBezTo>
                    <a:pt x="549" y="0"/>
                    <a:pt x="523" y="7"/>
                    <a:pt x="501" y="22"/>
                  </a:cubicBezTo>
                  <a:lnTo>
                    <a:pt x="108" y="248"/>
                  </a:lnTo>
                  <a:cubicBezTo>
                    <a:pt x="24" y="296"/>
                    <a:pt x="1" y="391"/>
                    <a:pt x="48" y="475"/>
                  </a:cubicBezTo>
                  <a:cubicBezTo>
                    <a:pt x="73" y="524"/>
                    <a:pt x="132" y="550"/>
                    <a:pt x="189" y="550"/>
                  </a:cubicBezTo>
                  <a:cubicBezTo>
                    <a:pt x="215" y="550"/>
                    <a:pt x="240" y="545"/>
                    <a:pt x="263" y="534"/>
                  </a:cubicBezTo>
                  <a:lnTo>
                    <a:pt x="667" y="308"/>
                  </a:lnTo>
                  <a:cubicBezTo>
                    <a:pt x="739" y="260"/>
                    <a:pt x="774" y="153"/>
                    <a:pt x="727" y="82"/>
                  </a:cubicBezTo>
                  <a:cubicBezTo>
                    <a:pt x="694" y="33"/>
                    <a:pt x="633" y="0"/>
                    <a:pt x="576" y="0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2102;p78"/>
            <p:cNvSpPr/>
            <p:nvPr/>
          </p:nvSpPr>
          <p:spPr>
            <a:xfrm>
              <a:off x="1537853" y="2461440"/>
              <a:ext cx="18956" cy="23090"/>
            </a:xfrm>
            <a:custGeom>
              <a:avLst/>
              <a:gdLst/>
              <a:ahLst/>
              <a:cxnLst/>
              <a:rect l="l" t="t" r="r" b="b"/>
              <a:pathLst>
                <a:path w="596" h="726" extrusionOk="0">
                  <a:moveTo>
                    <a:pt x="414" y="0"/>
                  </a:moveTo>
                  <a:cubicBezTo>
                    <a:pt x="357" y="0"/>
                    <a:pt x="298" y="33"/>
                    <a:pt x="274" y="82"/>
                  </a:cubicBezTo>
                  <a:lnTo>
                    <a:pt x="48" y="486"/>
                  </a:lnTo>
                  <a:cubicBezTo>
                    <a:pt x="0" y="558"/>
                    <a:pt x="36" y="665"/>
                    <a:pt x="107" y="701"/>
                  </a:cubicBezTo>
                  <a:cubicBezTo>
                    <a:pt x="132" y="718"/>
                    <a:pt x="162" y="725"/>
                    <a:pt x="192" y="725"/>
                  </a:cubicBezTo>
                  <a:cubicBezTo>
                    <a:pt x="247" y="725"/>
                    <a:pt x="303" y="699"/>
                    <a:pt x="333" y="653"/>
                  </a:cubicBezTo>
                  <a:lnTo>
                    <a:pt x="548" y="248"/>
                  </a:lnTo>
                  <a:cubicBezTo>
                    <a:pt x="595" y="177"/>
                    <a:pt x="572" y="70"/>
                    <a:pt x="488" y="22"/>
                  </a:cubicBezTo>
                  <a:cubicBezTo>
                    <a:pt x="466" y="7"/>
                    <a:pt x="440" y="0"/>
                    <a:pt x="414" y="0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5004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3780" y="267753"/>
            <a:ext cx="2273743" cy="664056"/>
          </a:xfrm>
        </p:spPr>
        <p:txBody>
          <a:bodyPr/>
          <a:lstStyle/>
          <a:p>
            <a:pPr algn="ctr"/>
            <a:r>
              <a:rPr lang="fa-IR" sz="2400" dirty="0" smtClean="0">
                <a:solidFill>
                  <a:schemeClr val="accent1">
                    <a:lumMod val="10000"/>
                  </a:schemeClr>
                </a:solidFill>
                <a:cs typeface="B Nazanin" panose="00000400000000000000" pitchFamily="2" charset="-78"/>
              </a:rPr>
              <a:t>اعضای تیم کاری:</a:t>
            </a:r>
            <a:endParaRPr lang="fa-IR" sz="2400" dirty="0">
              <a:solidFill>
                <a:schemeClr val="accent1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211426"/>
              </p:ext>
            </p:extLst>
          </p:nvPr>
        </p:nvGraphicFramePr>
        <p:xfrm>
          <a:off x="530941" y="1079292"/>
          <a:ext cx="10839363" cy="345517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70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424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fa-IR" sz="1800" b="1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مدرک تحصیلی</a:t>
                      </a:r>
                      <a:endParaRPr lang="fa-IR" sz="1800" b="1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رشته تحصیلی</a:t>
                      </a:r>
                      <a:endParaRPr lang="fa-IR" sz="1800" b="1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نوع همکاری</a:t>
                      </a:r>
                      <a:endParaRPr lang="fa-IR" sz="1800" b="1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65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تمام وقت</a:t>
                      </a:r>
                      <a:endParaRPr lang="fa-IR" sz="1800" b="1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پاره وقت</a:t>
                      </a:r>
                      <a:endParaRPr lang="fa-IR" sz="1800" b="1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800" dirty="0">
                        <a:solidFill>
                          <a:schemeClr val="accent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81" y="4823042"/>
            <a:ext cx="1931719" cy="19317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284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382" y="632459"/>
            <a:ext cx="10849606" cy="1427409"/>
          </a:xfrm>
          <a:ln>
            <a:solidFill>
              <a:schemeClr val="accent2">
                <a:lumMod val="50000"/>
              </a:schemeClr>
            </a:solidFill>
            <a:prstDash val="dash"/>
          </a:ln>
        </p:spPr>
        <p:txBody>
          <a:bodyPr/>
          <a:lstStyle/>
          <a:p>
            <a:pPr algn="just" rtl="1"/>
            <a:r>
              <a:rPr lang="fa-IR" sz="2000" dirty="0">
                <a:cs typeface="B Nazanin" panose="00000400000000000000" pitchFamily="2" charset="-78"/>
              </a:rPr>
              <a:t> عنوان </a:t>
            </a:r>
            <a:r>
              <a:rPr lang="fa-IR" sz="2000" dirty="0" smtClean="0">
                <a:cs typeface="B Nazanin" panose="00000400000000000000" pitchFamily="2" charset="-78"/>
              </a:rPr>
              <a:t>طرح: </a:t>
            </a:r>
            <a:endParaRPr lang="fa-IR" sz="20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1382" y="2623027"/>
            <a:ext cx="10849609" cy="223200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a-IR" sz="2000" b="1" dirty="0" smtClean="0">
                <a:cs typeface="B Nazanin" panose="00000400000000000000" pitchFamily="2" charset="-78"/>
              </a:rPr>
              <a:t>معرفی </a:t>
            </a:r>
            <a:r>
              <a:rPr lang="fa-IR" sz="2000" b="1" dirty="0">
                <a:cs typeface="B Nazanin" panose="00000400000000000000" pitchFamily="2" charset="-78"/>
              </a:rPr>
              <a:t>ایده محوری: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0" y="5107285"/>
            <a:ext cx="1539834" cy="153983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20516" y="5692536"/>
            <a:ext cx="5407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a-IR" sz="20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در صورت امکان تصاویر محصول و کارگاه (دفتر) اضافه شوند.</a:t>
            </a:r>
          </a:p>
        </p:txBody>
      </p:sp>
    </p:spTree>
    <p:extLst>
      <p:ext uri="{BB962C8B-B14F-4D97-AF65-F5344CB8AC3E}">
        <p14:creationId xmlns:p14="http://schemas.microsoft.com/office/powerpoint/2010/main" val="7105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23" y="5092536"/>
            <a:ext cx="1539834" cy="1539834"/>
          </a:xfrm>
          <a:prstGeom prst="rect">
            <a:avLst/>
          </a:prstGeom>
        </p:spPr>
      </p:pic>
      <p:sp>
        <p:nvSpPr>
          <p:cNvPr id="5" name="Google Shape;1004;p61"/>
          <p:cNvSpPr/>
          <p:nvPr/>
        </p:nvSpPr>
        <p:spPr>
          <a:xfrm>
            <a:off x="9043494" y="303965"/>
            <a:ext cx="2897493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fa-IR" sz="2000" b="1" dirty="0" smtClean="0">
                <a:cs typeface="B Nazanin" panose="00000400000000000000" pitchFamily="2" charset="-78"/>
              </a:rPr>
              <a:t>خلاصه طرح</a:t>
            </a:r>
            <a:endParaRPr sz="20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5343" y="1501495"/>
            <a:ext cx="11145644" cy="3600986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262890" algn="l"/>
              </a:tabLst>
            </a:pPr>
            <a:r>
              <a:rPr lang="ar-S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اهداف</a:t>
            </a:r>
            <a:r>
              <a:rPr lang="fa-IR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lvl="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tabLst>
                <a:tab pos="-51435" algn="r"/>
                <a:tab pos="262890" algn="l"/>
              </a:tabLst>
            </a:pPr>
            <a:endParaRPr lang="fa-IR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285750" lvl="0" indent="-28575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262890" algn="l"/>
              </a:tabLst>
            </a:pPr>
            <a:r>
              <a:rPr lang="ar-S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تعریف</a:t>
            </a:r>
            <a:r>
              <a:rPr lang="fa-IR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ar-S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lvl="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tabLst>
                <a:tab pos="-51435" algn="r"/>
                <a:tab pos="262890" algn="l"/>
              </a:tabLst>
            </a:pPr>
            <a:endParaRPr lang="fa-IR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285750" lvl="0" indent="-28575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-51435" algn="r"/>
                <a:tab pos="262890" algn="l"/>
              </a:tabLst>
            </a:pPr>
            <a:r>
              <a:rPr lang="ar-S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روش </a:t>
            </a:r>
            <a:r>
              <a:rPr lang="ar-SA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اصلی اجرای </a:t>
            </a:r>
            <a:r>
              <a:rPr lang="ar-S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طرح:</a:t>
            </a:r>
            <a:endParaRPr lang="fa-IR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lvl="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tabLst>
                <a:tab pos="-51435" algn="r"/>
                <a:tab pos="262890" algn="l"/>
              </a:tabLst>
            </a:pPr>
            <a:endParaRPr lang="fa-IR" sz="1100" dirty="0" smtClean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lvl="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tabLst>
                <a:tab pos="-51435" algn="r"/>
                <a:tab pos="262890" algn="l"/>
              </a:tabLst>
            </a:pPr>
            <a:endParaRPr lang="fa-IR" sz="1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295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23" y="5092536"/>
            <a:ext cx="1539834" cy="1539834"/>
          </a:xfrm>
          <a:prstGeom prst="rect">
            <a:avLst/>
          </a:prstGeom>
        </p:spPr>
      </p:pic>
      <p:sp>
        <p:nvSpPr>
          <p:cNvPr id="5" name="Google Shape;1004;p61"/>
          <p:cNvSpPr/>
          <p:nvPr/>
        </p:nvSpPr>
        <p:spPr>
          <a:xfrm>
            <a:off x="7167716" y="303965"/>
            <a:ext cx="4773272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fa-IR" sz="2000" b="1" dirty="0" smtClean="0">
                <a:cs typeface="B Nazanin" panose="00000400000000000000" pitchFamily="2" charset="-78"/>
              </a:rPr>
              <a:t>ویژگی‌ها و مشخصات فنی محصول یا خدمات نهایی </a:t>
            </a:r>
            <a:endParaRPr sz="20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5343" y="1501494"/>
            <a:ext cx="11145644" cy="352800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tabLst>
                <a:tab pos="-51435" algn="r"/>
                <a:tab pos="262890" algn="l"/>
              </a:tabLst>
            </a:pPr>
            <a:endParaRPr lang="fa-IR" sz="1100" dirty="0" smtClean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lvl="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tabLst>
                <a:tab pos="-51435" algn="r"/>
                <a:tab pos="262890" algn="l"/>
              </a:tabLst>
            </a:pPr>
            <a:endParaRPr lang="fa-IR" sz="1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74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23" y="5092536"/>
            <a:ext cx="1539834" cy="1539834"/>
          </a:xfrm>
          <a:prstGeom prst="rect">
            <a:avLst/>
          </a:prstGeom>
        </p:spPr>
      </p:pic>
      <p:sp>
        <p:nvSpPr>
          <p:cNvPr id="5" name="Google Shape;1004;p61"/>
          <p:cNvSpPr/>
          <p:nvPr/>
        </p:nvSpPr>
        <p:spPr>
          <a:xfrm>
            <a:off x="7167716" y="303965"/>
            <a:ext cx="4773272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fa-IR" sz="2000" b="1" dirty="0" smtClean="0">
                <a:cs typeface="B Nazanin" panose="00000400000000000000" pitchFamily="2" charset="-78"/>
                <a:sym typeface="Arial"/>
              </a:rPr>
              <a:t>جنبه‌های نوآوری ایده محوری</a:t>
            </a:r>
            <a:endParaRPr sz="20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5343" y="1501494"/>
            <a:ext cx="11145644" cy="352800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tabLst>
                <a:tab pos="-51435" algn="r"/>
                <a:tab pos="262890" algn="l"/>
              </a:tabLst>
            </a:pPr>
            <a:endParaRPr lang="fa-IR" sz="1100" dirty="0" smtClean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lvl="0">
              <a:lnSpc>
                <a:spcPct val="150000"/>
              </a:lnSpc>
              <a:spcBef>
                <a:spcPts val="1200"/>
              </a:spcBef>
              <a:buClr>
                <a:schemeClr val="accent1">
                  <a:lumMod val="50000"/>
                </a:schemeClr>
              </a:buClr>
              <a:tabLst>
                <a:tab pos="-51435" algn="r"/>
                <a:tab pos="262890" algn="l"/>
              </a:tabLst>
            </a:pPr>
            <a:endParaRPr lang="fa-IR" sz="1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14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004;p61"/>
          <p:cNvSpPr/>
          <p:nvPr/>
        </p:nvSpPr>
        <p:spPr>
          <a:xfrm>
            <a:off x="6548284" y="1808300"/>
            <a:ext cx="3200399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محدوده تکنولوژی محصول یا خدمت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" name="Google Shape;1003;p61"/>
          <p:cNvSpPr/>
          <p:nvPr/>
        </p:nvSpPr>
        <p:spPr>
          <a:xfrm>
            <a:off x="6548285" y="2658032"/>
            <a:ext cx="3200398" cy="434895"/>
          </a:xfrm>
          <a:custGeom>
            <a:avLst/>
            <a:gdLst/>
            <a:ahLst/>
            <a:cxnLst/>
            <a:rect l="l" t="t" r="r" b="b"/>
            <a:pathLst>
              <a:path w="37732" h="10405" extrusionOk="0">
                <a:moveTo>
                  <a:pt x="31893" y="0"/>
                </a:moveTo>
                <a:cubicBezTo>
                  <a:pt x="30955" y="0"/>
                  <a:pt x="30242" y="50"/>
                  <a:pt x="30242" y="50"/>
                </a:cubicBezTo>
                <a:cubicBezTo>
                  <a:pt x="30242" y="50"/>
                  <a:pt x="18943" y="526"/>
                  <a:pt x="14478" y="526"/>
                </a:cubicBezTo>
                <a:cubicBezTo>
                  <a:pt x="11955" y="526"/>
                  <a:pt x="8375" y="187"/>
                  <a:pt x="5537" y="187"/>
                </a:cubicBezTo>
                <a:cubicBezTo>
                  <a:pt x="3352" y="187"/>
                  <a:pt x="1606" y="388"/>
                  <a:pt x="1119" y="1097"/>
                </a:cubicBezTo>
                <a:cubicBezTo>
                  <a:pt x="0" y="2740"/>
                  <a:pt x="584" y="9313"/>
                  <a:pt x="2977" y="10182"/>
                </a:cubicBezTo>
                <a:cubicBezTo>
                  <a:pt x="3427" y="10341"/>
                  <a:pt x="4311" y="10405"/>
                  <a:pt x="5489" y="10405"/>
                </a:cubicBezTo>
                <a:cubicBezTo>
                  <a:pt x="9971" y="10405"/>
                  <a:pt x="18713" y="9490"/>
                  <a:pt x="24032" y="9490"/>
                </a:cubicBezTo>
                <a:cubicBezTo>
                  <a:pt x="24716" y="9490"/>
                  <a:pt x="25342" y="9505"/>
                  <a:pt x="25896" y="9539"/>
                </a:cubicBezTo>
                <a:cubicBezTo>
                  <a:pt x="28263" y="9684"/>
                  <a:pt x="30372" y="9847"/>
                  <a:pt x="32103" y="9847"/>
                </a:cubicBezTo>
                <a:cubicBezTo>
                  <a:pt x="34763" y="9847"/>
                  <a:pt x="36534" y="9464"/>
                  <a:pt x="36981" y="8050"/>
                </a:cubicBezTo>
                <a:cubicBezTo>
                  <a:pt x="37731" y="5717"/>
                  <a:pt x="37255" y="1740"/>
                  <a:pt x="36076" y="728"/>
                </a:cubicBezTo>
                <a:cubicBezTo>
                  <a:pt x="35359" y="119"/>
                  <a:pt x="33353" y="0"/>
                  <a:pt x="31893" y="0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میزان پیشرفت کار تا کنون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" name="Google Shape;1004;p61"/>
          <p:cNvSpPr/>
          <p:nvPr/>
        </p:nvSpPr>
        <p:spPr>
          <a:xfrm>
            <a:off x="6548284" y="3504764"/>
            <a:ext cx="3200399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اقدامات انجام شده تا کنون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6" name="Google Shape;1004;p61"/>
          <p:cNvSpPr/>
          <p:nvPr/>
        </p:nvSpPr>
        <p:spPr>
          <a:xfrm>
            <a:off x="6548284" y="4373158"/>
            <a:ext cx="3200399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گواهینامه و تاییدیه‌های کسب شده مرتبط 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0" name="TextBox 29"/>
          <p:cNvSpPr txBox="1">
            <a:spLocks/>
          </p:cNvSpPr>
          <p:nvPr/>
        </p:nvSpPr>
        <p:spPr>
          <a:xfrm>
            <a:off x="4058603" y="1811300"/>
            <a:ext cx="192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</a:t>
            </a:r>
            <a:endParaRPr lang="en-US" dirty="0"/>
          </a:p>
        </p:txBody>
      </p:sp>
      <p:sp>
        <p:nvSpPr>
          <p:cNvPr id="31" name="TextBox 30"/>
          <p:cNvSpPr txBox="1">
            <a:spLocks/>
          </p:cNvSpPr>
          <p:nvPr/>
        </p:nvSpPr>
        <p:spPr>
          <a:xfrm>
            <a:off x="4058603" y="2648875"/>
            <a:ext cx="192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</a:t>
            </a:r>
            <a:endParaRPr lang="en-US" dirty="0"/>
          </a:p>
        </p:txBody>
      </p:sp>
      <p:sp>
        <p:nvSpPr>
          <p:cNvPr id="32" name="TextBox 31"/>
          <p:cNvSpPr txBox="1">
            <a:spLocks/>
          </p:cNvSpPr>
          <p:nvPr/>
        </p:nvSpPr>
        <p:spPr>
          <a:xfrm>
            <a:off x="4058603" y="3505950"/>
            <a:ext cx="192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</a:t>
            </a:r>
            <a:endParaRPr lang="en-US" dirty="0"/>
          </a:p>
        </p:txBody>
      </p:sp>
      <p:sp>
        <p:nvSpPr>
          <p:cNvPr id="33" name="TextBox 32"/>
          <p:cNvSpPr txBox="1">
            <a:spLocks/>
          </p:cNvSpPr>
          <p:nvPr/>
        </p:nvSpPr>
        <p:spPr>
          <a:xfrm>
            <a:off x="4058603" y="4380335"/>
            <a:ext cx="192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5" y="5163452"/>
            <a:ext cx="1981036" cy="169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18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706" y="5355771"/>
            <a:ext cx="1591294" cy="15912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55940" y="1372988"/>
            <a:ext cx="9940413" cy="4247317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b="1" dirty="0" smtClean="0">
                <a:cs typeface="B Nazanin" panose="00000400000000000000" pitchFamily="2" charset="-78"/>
              </a:rPr>
              <a:t>معرفی بازار هدف: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b="1" dirty="0" smtClean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b="1" dirty="0" smtClean="0">
                <a:cs typeface="B Nazanin" panose="00000400000000000000" pitchFamily="2" charset="-78"/>
              </a:rPr>
              <a:t>-</a:t>
            </a:r>
            <a:r>
              <a:rPr lang="fa-IR" b="1" dirty="0">
                <a:cs typeface="B Nazanin" panose="00000400000000000000" pitchFamily="2" charset="-78"/>
              </a:rPr>
              <a:t>معرفی رقبای داخلی و خارجی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b="1" dirty="0" smtClean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b="1" dirty="0" smtClean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b="1" dirty="0">
                <a:cs typeface="B Nazanin" panose="00000400000000000000" pitchFamily="2" charset="-78"/>
              </a:rPr>
              <a:t>-مزایای رقابتی طرح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35" y="183078"/>
            <a:ext cx="1143170" cy="114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03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430</Words>
  <Application>Microsoft Office PowerPoint</Application>
  <PresentationFormat>Widescreen</PresentationFormat>
  <Paragraphs>195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MS Mincho</vt:lpstr>
      <vt:lpstr>Arial</vt:lpstr>
      <vt:lpstr>B Nazanin</vt:lpstr>
      <vt:lpstr>Barlow</vt:lpstr>
      <vt:lpstr>Calibri</vt:lpstr>
      <vt:lpstr>Oswald</vt:lpstr>
      <vt:lpstr>Times New Roman</vt:lpstr>
      <vt:lpstr>Traditional Arabic</vt:lpstr>
      <vt:lpstr>Wingdings</vt:lpstr>
      <vt:lpstr>Car Wash Business Plan by Slidesgo</vt:lpstr>
      <vt:lpstr>2_Car Wash Business Plan by Slidesgo</vt:lpstr>
      <vt:lpstr>3_Car Wash Business Plan by Slidesgo</vt:lpstr>
      <vt:lpstr>4_Car Wash Business Plan by Slidesgo</vt:lpstr>
      <vt:lpstr>7_Car Wash Business Plan by Slidesgo</vt:lpstr>
      <vt:lpstr>8_Car Wash Business Plan by Slidesgo</vt:lpstr>
      <vt:lpstr>نکات مهم در تکمیل فرم ارائه</vt:lpstr>
      <vt:lpstr>PowerPoint Presentation</vt:lpstr>
      <vt:lpstr>اعضای تیم کاری:</vt:lpstr>
      <vt:lpstr> عنوان طرح: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با تشکر از شما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Gomari</dc:creator>
  <cp:lastModifiedBy>Madadi</cp:lastModifiedBy>
  <cp:revision>98</cp:revision>
  <dcterms:created xsi:type="dcterms:W3CDTF">2020-09-09T10:03:28Z</dcterms:created>
  <dcterms:modified xsi:type="dcterms:W3CDTF">2021-11-30T20:26:41Z</dcterms:modified>
</cp:coreProperties>
</file>